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300" r:id="rId3"/>
    <p:sldId id="299" r:id="rId4"/>
    <p:sldId id="267" r:id="rId5"/>
    <p:sldId id="303" r:id="rId6"/>
    <p:sldId id="257" r:id="rId7"/>
    <p:sldId id="273" r:id="rId8"/>
    <p:sldId id="274" r:id="rId9"/>
    <p:sldId id="275" r:id="rId10"/>
    <p:sldId id="276" r:id="rId11"/>
    <p:sldId id="278" r:id="rId12"/>
    <p:sldId id="259" r:id="rId13"/>
    <p:sldId id="296" r:id="rId14"/>
    <p:sldId id="297" r:id="rId15"/>
    <p:sldId id="298" r:id="rId16"/>
    <p:sldId id="260" r:id="rId17"/>
    <p:sldId id="271" r:id="rId18"/>
    <p:sldId id="262" r:id="rId19"/>
    <p:sldId id="263" r:id="rId20"/>
    <p:sldId id="290" r:id="rId21"/>
    <p:sldId id="264" r:id="rId22"/>
    <p:sldId id="283" r:id="rId23"/>
    <p:sldId id="265" r:id="rId24"/>
    <p:sldId id="270" r:id="rId25"/>
    <p:sldId id="281" r:id="rId26"/>
    <p:sldId id="306" r:id="rId27"/>
    <p:sldId id="310" r:id="rId28"/>
    <p:sldId id="268" r:id="rId29"/>
    <p:sldId id="269" r:id="rId30"/>
    <p:sldId id="291" r:id="rId31"/>
    <p:sldId id="301" r:id="rId32"/>
    <p:sldId id="302" r:id="rId33"/>
    <p:sldId id="309" r:id="rId34"/>
    <p:sldId id="284" r:id="rId35"/>
    <p:sldId id="261" r:id="rId36"/>
    <p:sldId id="272" r:id="rId37"/>
    <p:sldId id="307" r:id="rId38"/>
    <p:sldId id="308" r:id="rId39"/>
    <p:sldId id="305" r:id="rId40"/>
    <p:sldId id="285" r:id="rId41"/>
    <p:sldId id="304" r:id="rId42"/>
    <p:sldId id="286" r:id="rId43"/>
    <p:sldId id="287" r:id="rId44"/>
    <p:sldId id="288" r:id="rId45"/>
    <p:sldId id="293" r:id="rId46"/>
    <p:sldId id="266" r:id="rId47"/>
    <p:sldId id="294" r:id="rId48"/>
    <p:sldId id="29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varScale="1">
        <p:scale>
          <a:sx n="70" d="100"/>
          <a:sy n="70" d="100"/>
        </p:scale>
        <p:origin x="-133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ared\Downloads\NCES%20Projec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red\Desktop\TaskforcePresentation\KnowlesDropoutReport.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dirty="0" smtClean="0">
                <a:solidFill>
                  <a:schemeClr val="tx1"/>
                </a:solidFill>
              </a:rPr>
              <a:t>July 2011 Unemployment</a:t>
            </a:r>
            <a:r>
              <a:rPr lang="en-US" baseline="0" dirty="0" smtClean="0">
                <a:solidFill>
                  <a:schemeClr val="tx1"/>
                </a:solidFill>
              </a:rPr>
              <a:t> by Education Level</a:t>
            </a:r>
            <a:endParaRPr lang="en-US" dirty="0">
              <a:solidFill>
                <a:schemeClr val="tx1"/>
              </a:solidFill>
            </a:endParaRPr>
          </a:p>
        </c:rich>
      </c:tx>
      <c:layout/>
      <c:overlay val="0"/>
      <c:spPr>
        <a:solidFill>
          <a:schemeClr val="bg1"/>
        </a:solidFill>
      </c:spPr>
    </c:title>
    <c:autoTitleDeleted val="0"/>
    <c:view3D>
      <c:rotX val="15"/>
      <c:rotY val="20"/>
      <c:rAngAx val="0"/>
      <c:perspective val="30"/>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Unemployment Rate</c:v>
                </c:pt>
              </c:strCache>
            </c:strRef>
          </c:tx>
          <c:spPr>
            <a:solidFill>
              <a:srgbClr val="C00000"/>
            </a:solidFill>
          </c:spPr>
          <c:invertIfNegative val="0"/>
          <c:cat>
            <c:strRef>
              <c:f>Sheet1!$A$2:$A$6</c:f>
              <c:strCache>
                <c:ptCount val="5"/>
                <c:pt idx="0">
                  <c:v>HS Dropout</c:v>
                </c:pt>
                <c:pt idx="1">
                  <c:v>HS Diploma</c:v>
                </c:pt>
                <c:pt idx="2">
                  <c:v>Some College</c:v>
                </c:pt>
                <c:pt idx="3">
                  <c:v>BA Degree</c:v>
                </c:pt>
                <c:pt idx="4">
                  <c:v>MA Degree</c:v>
                </c:pt>
              </c:strCache>
            </c:strRef>
          </c:cat>
          <c:val>
            <c:numRef>
              <c:f>Sheet1!$B$2:$B$6</c:f>
              <c:numCache>
                <c:formatCode>0%</c:formatCode>
                <c:ptCount val="5"/>
                <c:pt idx="0">
                  <c:v>0.15000000000000024</c:v>
                </c:pt>
                <c:pt idx="1">
                  <c:v>9.3000000000000208E-2</c:v>
                </c:pt>
                <c:pt idx="2">
                  <c:v>8.3000000000000046E-2</c:v>
                </c:pt>
                <c:pt idx="3">
                  <c:v>4.3000000000000003E-2</c:v>
                </c:pt>
                <c:pt idx="4">
                  <c:v>2.0000000000000011E-2</c:v>
                </c:pt>
              </c:numCache>
            </c:numRef>
          </c:val>
        </c:ser>
        <c:dLbls>
          <c:showLegendKey val="0"/>
          <c:showVal val="0"/>
          <c:showCatName val="0"/>
          <c:showSerName val="0"/>
          <c:showPercent val="0"/>
          <c:showBubbleSize val="0"/>
        </c:dLbls>
        <c:gapWidth val="0"/>
        <c:gapDepth val="0"/>
        <c:shape val="box"/>
        <c:axId val="33485568"/>
        <c:axId val="33487104"/>
        <c:axId val="0"/>
      </c:bar3DChart>
      <c:catAx>
        <c:axId val="33485568"/>
        <c:scaling>
          <c:orientation val="minMax"/>
        </c:scaling>
        <c:delete val="0"/>
        <c:axPos val="b"/>
        <c:majorTickMark val="none"/>
        <c:minorTickMark val="none"/>
        <c:tickLblPos val="nextTo"/>
        <c:txPr>
          <a:bodyPr/>
          <a:lstStyle/>
          <a:p>
            <a:pPr>
              <a:defRPr>
                <a:solidFill>
                  <a:schemeClr val="tx1"/>
                </a:solidFill>
              </a:defRPr>
            </a:pPr>
            <a:endParaRPr lang="en-US"/>
          </a:p>
        </c:txPr>
        <c:crossAx val="33487104"/>
        <c:crosses val="autoZero"/>
        <c:auto val="1"/>
        <c:lblAlgn val="ctr"/>
        <c:lblOffset val="100"/>
        <c:noMultiLvlLbl val="0"/>
      </c:catAx>
      <c:valAx>
        <c:axId val="33487104"/>
        <c:scaling>
          <c:orientation val="minMax"/>
        </c:scaling>
        <c:delete val="0"/>
        <c:axPos val="l"/>
        <c:numFmt formatCode="0%" sourceLinked="1"/>
        <c:majorTickMark val="out"/>
        <c:minorTickMark val="none"/>
        <c:tickLblPos val="nextTo"/>
        <c:txPr>
          <a:bodyPr/>
          <a:lstStyle/>
          <a:p>
            <a:pPr>
              <a:defRPr>
                <a:solidFill>
                  <a:schemeClr val="tx1"/>
                </a:solidFill>
              </a:defRPr>
            </a:pPr>
            <a:endParaRPr lang="en-US"/>
          </a:p>
        </c:txPr>
        <c:crossAx val="33485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pPr>
            <a:r>
              <a:rPr lang="en-US" dirty="0" smtClean="0"/>
              <a:t>Proportions </a:t>
            </a:r>
            <a:r>
              <a:rPr lang="en-US" dirty="0"/>
              <a:t>of </a:t>
            </a:r>
            <a:r>
              <a:rPr lang="en-US" dirty="0" smtClean="0"/>
              <a:t>Students of Color </a:t>
            </a:r>
            <a:r>
              <a:rPr lang="en-US" dirty="0"/>
              <a:t>in Wisconsin </a:t>
            </a:r>
            <a:r>
              <a:rPr lang="en-US" dirty="0" smtClean="0"/>
              <a:t>(1997-  2019)</a:t>
            </a:r>
            <a:endParaRPr lang="en-US" dirty="0"/>
          </a:p>
        </c:rich>
      </c:tx>
      <c:layout>
        <c:manualLayout>
          <c:xMode val="edge"/>
          <c:yMode val="edge"/>
          <c:x val="8.6692913385826784E-2"/>
          <c:y val="1.8087855297157621E-2"/>
        </c:manualLayout>
      </c:layout>
      <c:overlay val="0"/>
    </c:title>
    <c:autoTitleDeleted val="0"/>
    <c:plotArea>
      <c:layout/>
      <c:lineChart>
        <c:grouping val="standard"/>
        <c:varyColors val="0"/>
        <c:ser>
          <c:idx val="0"/>
          <c:order val="0"/>
          <c:tx>
            <c:strRef>
              <c:f>Sheet2!$D$1</c:f>
              <c:strCache>
                <c:ptCount val="1"/>
                <c:pt idx="0">
                  <c:v>indian</c:v>
                </c:pt>
              </c:strCache>
            </c:strRef>
          </c:tx>
          <c:marker>
            <c:symbol val="none"/>
          </c:marker>
          <c:dLbls>
            <c:dLbl>
              <c:idx val="23"/>
              <c:layout>
                <c:manualLayout>
                  <c:x val="3.0030030030030051E-3"/>
                  <c:y val="3.7030661864941306E-2"/>
                </c:manualLayout>
              </c:layout>
              <c:tx>
                <c:rich>
                  <a:bodyPr/>
                  <a:lstStyle/>
                  <a:p>
                    <a:r>
                      <a:rPr lang="en-US" sz="1200" b="1" dirty="0" smtClean="0">
                        <a:solidFill>
                          <a:schemeClr val="tx1"/>
                        </a:solidFill>
                      </a:rPr>
                      <a:t>Native American</a:t>
                    </a:r>
                    <a:r>
                      <a:rPr lang="en-US" sz="1200" b="1" dirty="0">
                        <a:solidFill>
                          <a:schemeClr val="tx1"/>
                        </a:solidFill>
                      </a:rPr>
                      <a:t>, 0.013</a:t>
                    </a:r>
                  </a:p>
                </c:rich>
              </c:tx>
              <c:dLblPos val="r"/>
              <c:showLegendKey val="0"/>
              <c:showVal val="1"/>
              <c:showCatName val="0"/>
              <c:showSerName val="1"/>
              <c:showPercent val="0"/>
              <c:showBubbleSize val="0"/>
            </c:dLbl>
            <c:dLblPos val="ctr"/>
            <c:showLegendKey val="0"/>
            <c:showVal val="0"/>
            <c:showCatName val="0"/>
            <c:showSerName val="0"/>
            <c:showPercent val="0"/>
            <c:showBubbleSize val="0"/>
          </c:dLbls>
          <c:cat>
            <c:strRef>
              <c:f>Sheet2!$B:$B</c:f>
              <c:strCache>
                <c:ptCount val="25"/>
                <c:pt idx="0">
                  <c:v>year</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pt idx="21">
                  <c:v>1999</c:v>
                </c:pt>
                <c:pt idx="22">
                  <c:v>1998</c:v>
                </c:pt>
                <c:pt idx="23">
                  <c:v>1997</c:v>
                </c:pt>
                <c:pt idx="24">
                  <c:v>1996</c:v>
                </c:pt>
              </c:strCache>
            </c:strRef>
          </c:cat>
          <c:val>
            <c:numRef>
              <c:f>Sheet2!$D$2:$D$25</c:f>
              <c:numCache>
                <c:formatCode>General</c:formatCode>
                <c:ptCount val="24"/>
                <c:pt idx="0">
                  <c:v>1.5210480000000009E-2</c:v>
                </c:pt>
                <c:pt idx="1">
                  <c:v>1.5148720000000025E-2</c:v>
                </c:pt>
                <c:pt idx="2">
                  <c:v>1.5086960000000003E-2</c:v>
                </c:pt>
                <c:pt idx="3">
                  <c:v>1.5025200000000001E-2</c:v>
                </c:pt>
                <c:pt idx="4">
                  <c:v>1.4963440000000001E-2</c:v>
                </c:pt>
                <c:pt idx="5">
                  <c:v>1.4901680000000009E-2</c:v>
                </c:pt>
                <c:pt idx="6">
                  <c:v>1.4839920000000001E-2</c:v>
                </c:pt>
                <c:pt idx="7">
                  <c:v>1.477816E-2</c:v>
                </c:pt>
                <c:pt idx="8">
                  <c:v>1.2999999999999998E-2</c:v>
                </c:pt>
                <c:pt idx="9">
                  <c:v>1.4999999999999998E-2</c:v>
                </c:pt>
                <c:pt idx="10">
                  <c:v>1.4999999999999998E-2</c:v>
                </c:pt>
                <c:pt idx="11">
                  <c:v>1.4999999999999998E-2</c:v>
                </c:pt>
                <c:pt idx="12">
                  <c:v>1.4999999999999998E-2</c:v>
                </c:pt>
                <c:pt idx="13">
                  <c:v>1.4000000000000005E-2</c:v>
                </c:pt>
                <c:pt idx="14">
                  <c:v>1.4999999999999998E-2</c:v>
                </c:pt>
                <c:pt idx="15">
                  <c:v>1.4000000000000005E-2</c:v>
                </c:pt>
                <c:pt idx="16">
                  <c:v>1.4999999999999998E-2</c:v>
                </c:pt>
                <c:pt idx="17">
                  <c:v>1.4000000000000005E-2</c:v>
                </c:pt>
                <c:pt idx="18">
                  <c:v>1.4000000000000005E-2</c:v>
                </c:pt>
                <c:pt idx="19">
                  <c:v>1.4000000000000005E-2</c:v>
                </c:pt>
                <c:pt idx="20">
                  <c:v>1.4000000000000005E-2</c:v>
                </c:pt>
                <c:pt idx="21">
                  <c:v>1.4000000000000005E-2</c:v>
                </c:pt>
                <c:pt idx="22">
                  <c:v>1.4000000000000005E-2</c:v>
                </c:pt>
                <c:pt idx="23">
                  <c:v>1.2999999999999998E-2</c:v>
                </c:pt>
              </c:numCache>
            </c:numRef>
          </c:val>
          <c:smooth val="0"/>
        </c:ser>
        <c:ser>
          <c:idx val="1"/>
          <c:order val="1"/>
          <c:tx>
            <c:strRef>
              <c:f>Sheet2!$E$1</c:f>
              <c:strCache>
                <c:ptCount val="1"/>
                <c:pt idx="0">
                  <c:v>asian</c:v>
                </c:pt>
              </c:strCache>
            </c:strRef>
          </c:tx>
          <c:marker>
            <c:symbol val="none"/>
          </c:marker>
          <c:dLbls>
            <c:dLbl>
              <c:idx val="23"/>
              <c:layout>
                <c:manualLayout>
                  <c:x val="-6.0060060060060094E-3"/>
                  <c:y val="2.2058823529411832E-2"/>
                </c:manualLayout>
              </c:layout>
              <c:tx>
                <c:rich>
                  <a:bodyPr/>
                  <a:lstStyle/>
                  <a:p>
                    <a:r>
                      <a:rPr lang="en-US" sz="1200" b="1" dirty="0">
                        <a:solidFill>
                          <a:schemeClr val="tx1"/>
                        </a:solidFill>
                      </a:rPr>
                      <a:t>A</a:t>
                    </a:r>
                    <a:r>
                      <a:rPr lang="en-US" sz="1200" b="1" dirty="0" smtClean="0">
                        <a:solidFill>
                          <a:schemeClr val="tx1"/>
                        </a:solidFill>
                      </a:rPr>
                      <a:t>sian</a:t>
                    </a:r>
                    <a:r>
                      <a:rPr lang="en-US" sz="1200" b="1" dirty="0">
                        <a:solidFill>
                          <a:schemeClr val="tx1"/>
                        </a:solidFill>
                      </a:rPr>
                      <a:t>, 0.028</a:t>
                    </a:r>
                  </a:p>
                </c:rich>
              </c:tx>
              <c:dLblPos val="r"/>
              <c:showLegendKey val="0"/>
              <c:showVal val="1"/>
              <c:showCatName val="0"/>
              <c:showSerName val="1"/>
              <c:showPercent val="0"/>
              <c:showBubbleSize val="0"/>
            </c:dLbl>
            <c:dLblPos val="ctr"/>
            <c:showLegendKey val="0"/>
            <c:showVal val="0"/>
            <c:showCatName val="0"/>
            <c:showSerName val="0"/>
            <c:showPercent val="0"/>
            <c:showBubbleSize val="0"/>
          </c:dLbls>
          <c:cat>
            <c:strRef>
              <c:f>Sheet2!$B:$B</c:f>
              <c:strCache>
                <c:ptCount val="25"/>
                <c:pt idx="0">
                  <c:v>year</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pt idx="21">
                  <c:v>1999</c:v>
                </c:pt>
                <c:pt idx="22">
                  <c:v>1998</c:v>
                </c:pt>
                <c:pt idx="23">
                  <c:v>1997</c:v>
                </c:pt>
                <c:pt idx="24">
                  <c:v>1996</c:v>
                </c:pt>
              </c:strCache>
            </c:strRef>
          </c:cat>
          <c:val>
            <c:numRef>
              <c:f>Sheet2!$E$2:$E$25</c:f>
              <c:numCache>
                <c:formatCode>General</c:formatCode>
                <c:ptCount val="24"/>
                <c:pt idx="0">
                  <c:v>4.2115700000000034E-2</c:v>
                </c:pt>
                <c:pt idx="1">
                  <c:v>4.1559799999999966E-2</c:v>
                </c:pt>
                <c:pt idx="2">
                  <c:v>4.1003899999999996E-2</c:v>
                </c:pt>
                <c:pt idx="3">
                  <c:v>4.0448000000000012E-2</c:v>
                </c:pt>
                <c:pt idx="4">
                  <c:v>3.9892100000000048E-2</c:v>
                </c:pt>
                <c:pt idx="5">
                  <c:v>3.9336200000000043E-2</c:v>
                </c:pt>
                <c:pt idx="6">
                  <c:v>3.8780300000000024E-2</c:v>
                </c:pt>
                <c:pt idx="7">
                  <c:v>3.8224399999999999E-2</c:v>
                </c:pt>
                <c:pt idx="8">
                  <c:v>3.5000000000000052E-2</c:v>
                </c:pt>
                <c:pt idx="9">
                  <c:v>3.7000000000000213E-2</c:v>
                </c:pt>
                <c:pt idx="10">
                  <c:v>3.7000000000000213E-2</c:v>
                </c:pt>
                <c:pt idx="11">
                  <c:v>3.6000000000000053E-2</c:v>
                </c:pt>
                <c:pt idx="12">
                  <c:v>3.6000000000000053E-2</c:v>
                </c:pt>
                <c:pt idx="13">
                  <c:v>3.6000000000000053E-2</c:v>
                </c:pt>
                <c:pt idx="14">
                  <c:v>3.5000000000000052E-2</c:v>
                </c:pt>
                <c:pt idx="15">
                  <c:v>3.4000000000000002E-2</c:v>
                </c:pt>
                <c:pt idx="16">
                  <c:v>3.3000000000000002E-2</c:v>
                </c:pt>
                <c:pt idx="17">
                  <c:v>3.4000000000000002E-2</c:v>
                </c:pt>
                <c:pt idx="18">
                  <c:v>3.3000000000000002E-2</c:v>
                </c:pt>
                <c:pt idx="19">
                  <c:v>3.2000000000000049E-2</c:v>
                </c:pt>
                <c:pt idx="20">
                  <c:v>3.1000000000000055E-2</c:v>
                </c:pt>
                <c:pt idx="21">
                  <c:v>3.000000000000002E-2</c:v>
                </c:pt>
                <c:pt idx="22">
                  <c:v>2.9000000000000019E-2</c:v>
                </c:pt>
                <c:pt idx="23">
                  <c:v>2.8000000000000011E-2</c:v>
                </c:pt>
              </c:numCache>
            </c:numRef>
          </c:val>
          <c:smooth val="0"/>
        </c:ser>
        <c:ser>
          <c:idx val="2"/>
          <c:order val="2"/>
          <c:tx>
            <c:strRef>
              <c:f>Sheet2!$F$1</c:f>
              <c:strCache>
                <c:ptCount val="1"/>
                <c:pt idx="0">
                  <c:v>black</c:v>
                </c:pt>
              </c:strCache>
            </c:strRef>
          </c:tx>
          <c:spPr>
            <a:ln>
              <a:solidFill>
                <a:schemeClr val="accent5">
                  <a:lumMod val="50000"/>
                </a:schemeClr>
              </a:solidFill>
            </a:ln>
          </c:spPr>
          <c:marker>
            <c:symbol val="none"/>
          </c:marker>
          <c:dLbls>
            <c:dLbl>
              <c:idx val="23"/>
              <c:layout>
                <c:manualLayout>
                  <c:x val="-9.0090090090090939E-3"/>
                  <c:y val="-5.0007528128751401E-2"/>
                </c:manualLayout>
              </c:layout>
              <c:tx>
                <c:rich>
                  <a:bodyPr/>
                  <a:lstStyle/>
                  <a:p>
                    <a:r>
                      <a:rPr lang="en-US" sz="1200" b="1" dirty="0" smtClean="0">
                        <a:solidFill>
                          <a:schemeClr val="tx1"/>
                        </a:solidFill>
                      </a:rPr>
                      <a:t>Black</a:t>
                    </a:r>
                    <a:r>
                      <a:rPr lang="en-US" sz="1200" b="1" dirty="0">
                        <a:solidFill>
                          <a:schemeClr val="tx1"/>
                        </a:solidFill>
                      </a:rPr>
                      <a:t>, 0.094</a:t>
                    </a:r>
                  </a:p>
                </c:rich>
              </c:tx>
              <c:dLblPos val="r"/>
              <c:showLegendKey val="0"/>
              <c:showVal val="1"/>
              <c:showCatName val="0"/>
              <c:showSerName val="1"/>
              <c:showPercent val="0"/>
              <c:showBubbleSize val="0"/>
            </c:dLbl>
            <c:txPr>
              <a:bodyPr/>
              <a:lstStyle/>
              <a:p>
                <a:pPr>
                  <a:defRPr>
                    <a:solidFill>
                      <a:schemeClr val="bg1">
                        <a:lumMod val="75000"/>
                        <a:lumOff val="25000"/>
                      </a:schemeClr>
                    </a:solidFill>
                  </a:defRPr>
                </a:pPr>
                <a:endParaRPr lang="en-US"/>
              </a:p>
            </c:txPr>
            <c:dLblPos val="ctr"/>
            <c:showLegendKey val="0"/>
            <c:showVal val="0"/>
            <c:showCatName val="0"/>
            <c:showSerName val="0"/>
            <c:showPercent val="0"/>
            <c:showBubbleSize val="0"/>
          </c:dLbls>
          <c:cat>
            <c:strRef>
              <c:f>Sheet2!$B:$B</c:f>
              <c:strCache>
                <c:ptCount val="25"/>
                <c:pt idx="0">
                  <c:v>year</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pt idx="21">
                  <c:v>1999</c:v>
                </c:pt>
                <c:pt idx="22">
                  <c:v>1998</c:v>
                </c:pt>
                <c:pt idx="23">
                  <c:v>1997</c:v>
                </c:pt>
                <c:pt idx="24">
                  <c:v>1996</c:v>
                </c:pt>
              </c:strCache>
            </c:strRef>
          </c:cat>
          <c:val>
            <c:numRef>
              <c:f>Sheet2!$F$2:$F$25</c:f>
              <c:numCache>
                <c:formatCode>General</c:formatCode>
                <c:ptCount val="24"/>
                <c:pt idx="0">
                  <c:v>8.7623090000000112E-2</c:v>
                </c:pt>
                <c:pt idx="1">
                  <c:v>9.0069640000000048E-2</c:v>
                </c:pt>
                <c:pt idx="2">
                  <c:v>9.2316610000000007E-2</c:v>
                </c:pt>
                <c:pt idx="3">
                  <c:v>9.4364000000000239E-2</c:v>
                </c:pt>
                <c:pt idx="4">
                  <c:v>9.6211810000000023E-2</c:v>
                </c:pt>
                <c:pt idx="5">
                  <c:v>9.7860040000000162E-2</c:v>
                </c:pt>
                <c:pt idx="6">
                  <c:v>9.9308690000000047E-2</c:v>
                </c:pt>
                <c:pt idx="7">
                  <c:v>0.10055776</c:v>
                </c:pt>
                <c:pt idx="8">
                  <c:v>9.9000000000000241E-2</c:v>
                </c:pt>
                <c:pt idx="9">
                  <c:v>0.10400000000000002</c:v>
                </c:pt>
                <c:pt idx="10">
                  <c:v>0.10400000000000002</c:v>
                </c:pt>
                <c:pt idx="11">
                  <c:v>0.10400000000000002</c:v>
                </c:pt>
                <c:pt idx="12">
                  <c:v>0.10400000000000002</c:v>
                </c:pt>
                <c:pt idx="13">
                  <c:v>0.10400000000000002</c:v>
                </c:pt>
                <c:pt idx="14">
                  <c:v>0.10400000000000002</c:v>
                </c:pt>
                <c:pt idx="15">
                  <c:v>0.10500000000000002</c:v>
                </c:pt>
                <c:pt idx="16">
                  <c:v>0.10299999999999998</c:v>
                </c:pt>
                <c:pt idx="17">
                  <c:v>0.10100000000000002</c:v>
                </c:pt>
                <c:pt idx="18">
                  <c:v>0.1</c:v>
                </c:pt>
                <c:pt idx="19">
                  <c:v>9.800000000000024E-2</c:v>
                </c:pt>
                <c:pt idx="20">
                  <c:v>9.800000000000024E-2</c:v>
                </c:pt>
                <c:pt idx="21">
                  <c:v>9.800000000000024E-2</c:v>
                </c:pt>
                <c:pt idx="22">
                  <c:v>9.6000000000000071E-2</c:v>
                </c:pt>
                <c:pt idx="23">
                  <c:v>9.4000000000000111E-2</c:v>
                </c:pt>
              </c:numCache>
            </c:numRef>
          </c:val>
          <c:smooth val="0"/>
        </c:ser>
        <c:ser>
          <c:idx val="3"/>
          <c:order val="3"/>
          <c:tx>
            <c:strRef>
              <c:f>Sheet2!$G$1</c:f>
              <c:strCache>
                <c:ptCount val="1"/>
                <c:pt idx="0">
                  <c:v>hisp</c:v>
                </c:pt>
              </c:strCache>
            </c:strRef>
          </c:tx>
          <c:spPr>
            <a:ln>
              <a:solidFill>
                <a:schemeClr val="accent2"/>
              </a:solidFill>
            </a:ln>
          </c:spPr>
          <c:marker>
            <c:symbol val="none"/>
          </c:marker>
          <c:dLbls>
            <c:dLbl>
              <c:idx val="23"/>
              <c:layout>
                <c:manualLayout>
                  <c:x val="-1.5015015015015081E-2"/>
                  <c:y val="-4.8620521272050292E-2"/>
                </c:manualLayout>
              </c:layout>
              <c:tx>
                <c:rich>
                  <a:bodyPr/>
                  <a:lstStyle/>
                  <a:p>
                    <a:r>
                      <a:rPr lang="en-US" sz="1200" b="1" dirty="0" smtClean="0">
                        <a:solidFill>
                          <a:schemeClr val="tx1"/>
                        </a:solidFill>
                      </a:rPr>
                      <a:t>Hispanic, </a:t>
                    </a:r>
                    <a:r>
                      <a:rPr lang="en-US" sz="1200" b="1" dirty="0">
                        <a:solidFill>
                          <a:schemeClr val="tx1"/>
                        </a:solidFill>
                      </a:rPr>
                      <a:t>0.033</a:t>
                    </a:r>
                  </a:p>
                </c:rich>
              </c:tx>
              <c:dLblPos val="r"/>
              <c:showLegendKey val="0"/>
              <c:showVal val="1"/>
              <c:showCatName val="0"/>
              <c:showSerName val="1"/>
              <c:showPercent val="0"/>
              <c:showBubbleSize val="0"/>
            </c:dLbl>
            <c:dLblPos val="ctr"/>
            <c:showLegendKey val="0"/>
            <c:showVal val="0"/>
            <c:showCatName val="0"/>
            <c:showSerName val="0"/>
            <c:showPercent val="0"/>
            <c:showBubbleSize val="0"/>
          </c:dLbls>
          <c:cat>
            <c:strRef>
              <c:f>Sheet2!$B:$B</c:f>
              <c:strCache>
                <c:ptCount val="25"/>
                <c:pt idx="0">
                  <c:v>year</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pt idx="21">
                  <c:v>1999</c:v>
                </c:pt>
                <c:pt idx="22">
                  <c:v>1998</c:v>
                </c:pt>
                <c:pt idx="23">
                  <c:v>1997</c:v>
                </c:pt>
                <c:pt idx="24">
                  <c:v>1996</c:v>
                </c:pt>
              </c:strCache>
            </c:strRef>
          </c:cat>
          <c:val>
            <c:numRef>
              <c:f>Sheet2!$G$2:$G$25</c:f>
              <c:numCache>
                <c:formatCode>General</c:formatCode>
                <c:ptCount val="24"/>
                <c:pt idx="0">
                  <c:v>0.14478840000000107</c:v>
                </c:pt>
                <c:pt idx="1">
                  <c:v>0.13739040000000041</c:v>
                </c:pt>
                <c:pt idx="2">
                  <c:v>0.13021759999999999</c:v>
                </c:pt>
                <c:pt idx="3">
                  <c:v>0.12326999999999999</c:v>
                </c:pt>
                <c:pt idx="4">
                  <c:v>0.11654760000000006</c:v>
                </c:pt>
                <c:pt idx="5">
                  <c:v>0.11005039999999947</c:v>
                </c:pt>
                <c:pt idx="6">
                  <c:v>0.10377839999999998</c:v>
                </c:pt>
                <c:pt idx="7">
                  <c:v>9.7731600000000002E-2</c:v>
                </c:pt>
                <c:pt idx="8">
                  <c:v>9.3000000000000221E-2</c:v>
                </c:pt>
                <c:pt idx="9">
                  <c:v>8.4000000000000227E-2</c:v>
                </c:pt>
                <c:pt idx="10">
                  <c:v>8.0000000000000071E-2</c:v>
                </c:pt>
                <c:pt idx="11">
                  <c:v>7.6000000000000068E-2</c:v>
                </c:pt>
                <c:pt idx="12">
                  <c:v>7.2000000000000106E-2</c:v>
                </c:pt>
                <c:pt idx="13">
                  <c:v>6.7000000000000087E-2</c:v>
                </c:pt>
                <c:pt idx="14">
                  <c:v>6.3000000000000014E-2</c:v>
                </c:pt>
                <c:pt idx="15">
                  <c:v>5.8000000000000038E-2</c:v>
                </c:pt>
                <c:pt idx="16">
                  <c:v>5.4000000000000041E-2</c:v>
                </c:pt>
                <c:pt idx="17">
                  <c:v>5.0000000000000037E-2</c:v>
                </c:pt>
                <c:pt idx="18">
                  <c:v>4.5000000000000033E-2</c:v>
                </c:pt>
                <c:pt idx="19">
                  <c:v>4.1000000000000002E-2</c:v>
                </c:pt>
                <c:pt idx="20">
                  <c:v>3.8000000000000048E-2</c:v>
                </c:pt>
                <c:pt idx="21">
                  <c:v>3.6000000000000053E-2</c:v>
                </c:pt>
                <c:pt idx="22">
                  <c:v>3.5000000000000052E-2</c:v>
                </c:pt>
                <c:pt idx="23">
                  <c:v>3.3000000000000002E-2</c:v>
                </c:pt>
              </c:numCache>
            </c:numRef>
          </c:val>
          <c:smooth val="0"/>
        </c:ser>
        <c:dLbls>
          <c:showLegendKey val="0"/>
          <c:showVal val="0"/>
          <c:showCatName val="0"/>
          <c:showSerName val="0"/>
          <c:showPercent val="0"/>
          <c:showBubbleSize val="0"/>
        </c:dLbls>
        <c:marker val="1"/>
        <c:smooth val="0"/>
        <c:axId val="88782720"/>
        <c:axId val="88784256"/>
      </c:lineChart>
      <c:catAx>
        <c:axId val="88782720"/>
        <c:scaling>
          <c:orientation val="maxMin"/>
        </c:scaling>
        <c:delete val="0"/>
        <c:axPos val="b"/>
        <c:majorTickMark val="none"/>
        <c:minorTickMark val="none"/>
        <c:tickLblPos val="nextTo"/>
        <c:crossAx val="88784256"/>
        <c:crosses val="autoZero"/>
        <c:auto val="1"/>
        <c:lblAlgn val="ctr"/>
        <c:lblOffset val="100"/>
        <c:noMultiLvlLbl val="0"/>
      </c:catAx>
      <c:valAx>
        <c:axId val="88784256"/>
        <c:scaling>
          <c:orientation val="minMax"/>
          <c:max val="0.18000000000000024"/>
        </c:scaling>
        <c:delete val="0"/>
        <c:axPos val="r"/>
        <c:majorGridlines/>
        <c:title>
          <c:tx>
            <c:rich>
              <a:bodyPr/>
              <a:lstStyle/>
              <a:p>
                <a:pPr>
                  <a:defRPr/>
                </a:pPr>
                <a:r>
                  <a:rPr lang="en-US"/>
                  <a:t>Population Proportion</a:t>
                </a:r>
              </a:p>
            </c:rich>
          </c:tx>
          <c:layout/>
          <c:overlay val="0"/>
        </c:title>
        <c:numFmt formatCode="General" sourceLinked="1"/>
        <c:majorTickMark val="none"/>
        <c:minorTickMark val="none"/>
        <c:tickLblPos val="nextTo"/>
        <c:crossAx val="88782720"/>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Highest</a:t>
            </a:r>
            <a:r>
              <a:rPr lang="en-US" baseline="0"/>
              <a:t> Average Dropouts 2006-2010</a:t>
            </a:r>
            <a:endParaRPr lang="en-US"/>
          </a:p>
        </c:rich>
      </c:tx>
      <c:layout/>
      <c:overlay val="0"/>
    </c:title>
    <c:autoTitleDeleted val="0"/>
    <c:plotArea>
      <c:layout/>
      <c:barChart>
        <c:barDir val="col"/>
        <c:grouping val="clustered"/>
        <c:varyColors val="0"/>
        <c:ser>
          <c:idx val="0"/>
          <c:order val="0"/>
          <c:tx>
            <c:strRef>
              <c:f>Sheet1!$B$1</c:f>
              <c:strCache>
                <c:ptCount val="1"/>
                <c:pt idx="0">
                  <c:v>dropouts</c:v>
                </c:pt>
              </c:strCache>
            </c:strRef>
          </c:tx>
          <c:invertIfNegative val="0"/>
          <c:cat>
            <c:strRef>
              <c:f>Sheet1!$A$2:$A$24</c:f>
              <c:strCache>
                <c:ptCount val="23"/>
                <c:pt idx="0">
                  <c:v>Appleton Area</c:v>
                </c:pt>
                <c:pt idx="1">
                  <c:v>Beloit</c:v>
                </c:pt>
                <c:pt idx="2">
                  <c:v>Burlington Area</c:v>
                </c:pt>
                <c:pt idx="3">
                  <c:v>Delavan-Darien</c:v>
                </c:pt>
                <c:pt idx="4">
                  <c:v>Eau Claire Area</c:v>
                </c:pt>
                <c:pt idx="5">
                  <c:v>Fond du Lac</c:v>
                </c:pt>
                <c:pt idx="6">
                  <c:v>Franklin Public</c:v>
                </c:pt>
                <c:pt idx="7">
                  <c:v>Green Bay Area</c:v>
                </c:pt>
                <c:pt idx="8">
                  <c:v>Janesville</c:v>
                </c:pt>
                <c:pt idx="9">
                  <c:v>Kaukauna Area</c:v>
                </c:pt>
                <c:pt idx="10">
                  <c:v>Kenosha</c:v>
                </c:pt>
                <c:pt idx="11">
                  <c:v>La Crosse</c:v>
                </c:pt>
                <c:pt idx="12">
                  <c:v>Madison Metropolitan</c:v>
                </c:pt>
                <c:pt idx="13">
                  <c:v>Manitowoc</c:v>
                </c:pt>
                <c:pt idx="14">
                  <c:v>Milwaukee</c:v>
                </c:pt>
                <c:pt idx="15">
                  <c:v>Monroe</c:v>
                </c:pt>
                <c:pt idx="16">
                  <c:v>Oshkosh Area</c:v>
                </c:pt>
                <c:pt idx="17">
                  <c:v>Racine</c:v>
                </c:pt>
                <c:pt idx="18">
                  <c:v>Rhinelander</c:v>
                </c:pt>
                <c:pt idx="19">
                  <c:v>Sheboygan Area</c:v>
                </c:pt>
                <c:pt idx="20">
                  <c:v>Stevens Point Area</c:v>
                </c:pt>
                <c:pt idx="21">
                  <c:v>Superior</c:v>
                </c:pt>
                <c:pt idx="22">
                  <c:v>West Allis</c:v>
                </c:pt>
              </c:strCache>
            </c:strRef>
          </c:cat>
          <c:val>
            <c:numRef>
              <c:f>Sheet1!$B$2:$B$24</c:f>
              <c:numCache>
                <c:formatCode>General</c:formatCode>
                <c:ptCount val="23"/>
                <c:pt idx="0">
                  <c:v>72.7</c:v>
                </c:pt>
                <c:pt idx="1">
                  <c:v>67.3</c:v>
                </c:pt>
                <c:pt idx="2">
                  <c:v>33.299999999999997</c:v>
                </c:pt>
                <c:pt idx="3">
                  <c:v>37.299999999999997</c:v>
                </c:pt>
                <c:pt idx="4">
                  <c:v>37.299999999999997</c:v>
                </c:pt>
                <c:pt idx="5">
                  <c:v>69.3</c:v>
                </c:pt>
                <c:pt idx="6">
                  <c:v>115</c:v>
                </c:pt>
                <c:pt idx="7">
                  <c:v>358.7</c:v>
                </c:pt>
                <c:pt idx="8">
                  <c:v>137.30000000000001</c:v>
                </c:pt>
                <c:pt idx="9">
                  <c:v>34.700000000000003</c:v>
                </c:pt>
                <c:pt idx="10">
                  <c:v>228.3</c:v>
                </c:pt>
                <c:pt idx="11">
                  <c:v>45.7</c:v>
                </c:pt>
                <c:pt idx="12">
                  <c:v>319.3</c:v>
                </c:pt>
                <c:pt idx="13">
                  <c:v>51</c:v>
                </c:pt>
                <c:pt idx="14">
                  <c:v>3631.7</c:v>
                </c:pt>
                <c:pt idx="15">
                  <c:v>46.3</c:v>
                </c:pt>
                <c:pt idx="16">
                  <c:v>82.7</c:v>
                </c:pt>
                <c:pt idx="17">
                  <c:v>422.3</c:v>
                </c:pt>
                <c:pt idx="18">
                  <c:v>47.3</c:v>
                </c:pt>
                <c:pt idx="19">
                  <c:v>69.7</c:v>
                </c:pt>
                <c:pt idx="20">
                  <c:v>35.299999999999997</c:v>
                </c:pt>
                <c:pt idx="21">
                  <c:v>64.3</c:v>
                </c:pt>
                <c:pt idx="22">
                  <c:v>43.7</c:v>
                </c:pt>
              </c:numCache>
            </c:numRef>
          </c:val>
        </c:ser>
        <c:dLbls>
          <c:showLegendKey val="0"/>
          <c:showVal val="0"/>
          <c:showCatName val="0"/>
          <c:showSerName val="0"/>
          <c:showPercent val="0"/>
          <c:showBubbleSize val="0"/>
        </c:dLbls>
        <c:gapWidth val="150"/>
        <c:axId val="87131264"/>
        <c:axId val="87132800"/>
      </c:barChart>
      <c:catAx>
        <c:axId val="87131264"/>
        <c:scaling>
          <c:orientation val="minMax"/>
        </c:scaling>
        <c:delete val="0"/>
        <c:axPos val="b"/>
        <c:majorTickMark val="out"/>
        <c:minorTickMark val="none"/>
        <c:tickLblPos val="nextTo"/>
        <c:crossAx val="87132800"/>
        <c:crosses val="autoZero"/>
        <c:auto val="1"/>
        <c:lblAlgn val="ctr"/>
        <c:lblOffset val="100"/>
        <c:noMultiLvlLbl val="0"/>
      </c:catAx>
      <c:valAx>
        <c:axId val="87132800"/>
        <c:scaling>
          <c:orientation val="minMax"/>
          <c:max val="500"/>
        </c:scaling>
        <c:delete val="0"/>
        <c:axPos val="l"/>
        <c:majorGridlines/>
        <c:numFmt formatCode="General" sourceLinked="1"/>
        <c:majorTickMark val="out"/>
        <c:minorTickMark val="none"/>
        <c:tickLblPos val="nextTo"/>
        <c:crossAx val="871312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Reading</c:v>
                </c:pt>
              </c:strCache>
            </c:strRef>
          </c:tx>
          <c:invertIfNegative val="0"/>
          <c:cat>
            <c:strRef>
              <c:f>Sheet1!$A$2:$A$5</c:f>
              <c:strCache>
                <c:ptCount val="4"/>
                <c:pt idx="0">
                  <c:v>Science</c:v>
                </c:pt>
                <c:pt idx="1">
                  <c:v>Social Studies</c:v>
                </c:pt>
                <c:pt idx="2">
                  <c:v>Language Arts</c:v>
                </c:pt>
                <c:pt idx="3">
                  <c:v>Math</c:v>
                </c:pt>
              </c:strCache>
            </c:strRef>
          </c:cat>
          <c:val>
            <c:numRef>
              <c:f>Sheet1!$B$2:$B$5</c:f>
              <c:numCache>
                <c:formatCode>General</c:formatCode>
                <c:ptCount val="4"/>
                <c:pt idx="0">
                  <c:v>0.73899999999999999</c:v>
                </c:pt>
                <c:pt idx="1">
                  <c:v>0.7</c:v>
                </c:pt>
                <c:pt idx="2">
                  <c:v>0.73</c:v>
                </c:pt>
                <c:pt idx="3">
                  <c:v>0.70399999999999996</c:v>
                </c:pt>
              </c:numCache>
            </c:numRef>
          </c:val>
        </c:ser>
        <c:ser>
          <c:idx val="1"/>
          <c:order val="1"/>
          <c:tx>
            <c:strRef>
              <c:f>Sheet1!$C$1</c:f>
              <c:strCache>
                <c:ptCount val="1"/>
                <c:pt idx="0">
                  <c:v>Math</c:v>
                </c:pt>
              </c:strCache>
            </c:strRef>
          </c:tx>
          <c:invertIfNegative val="0"/>
          <c:cat>
            <c:strRef>
              <c:f>Sheet1!$A$2:$A$5</c:f>
              <c:strCache>
                <c:ptCount val="4"/>
                <c:pt idx="0">
                  <c:v>Science</c:v>
                </c:pt>
                <c:pt idx="1">
                  <c:v>Social Studies</c:v>
                </c:pt>
                <c:pt idx="2">
                  <c:v>Language Arts</c:v>
                </c:pt>
                <c:pt idx="3">
                  <c:v>Math</c:v>
                </c:pt>
              </c:strCache>
            </c:strRef>
          </c:cat>
          <c:val>
            <c:numRef>
              <c:f>Sheet1!$C$2:$C$5</c:f>
              <c:numCache>
                <c:formatCode>General</c:formatCode>
                <c:ptCount val="4"/>
                <c:pt idx="0">
                  <c:v>0.70499999999999996</c:v>
                </c:pt>
                <c:pt idx="1">
                  <c:v>0.65400000000000003</c:v>
                </c:pt>
                <c:pt idx="2">
                  <c:v>0.67100000000000004</c:v>
                </c:pt>
                <c:pt idx="3">
                  <c:v>0</c:v>
                </c:pt>
              </c:numCache>
            </c:numRef>
          </c:val>
        </c:ser>
        <c:dLbls>
          <c:showLegendKey val="0"/>
          <c:showVal val="0"/>
          <c:showCatName val="0"/>
          <c:showSerName val="0"/>
          <c:showPercent val="0"/>
          <c:showBubbleSize val="0"/>
        </c:dLbls>
        <c:gapWidth val="150"/>
        <c:axId val="96250496"/>
        <c:axId val="96924032"/>
      </c:barChart>
      <c:catAx>
        <c:axId val="96250496"/>
        <c:scaling>
          <c:orientation val="minMax"/>
        </c:scaling>
        <c:delete val="0"/>
        <c:axPos val="b"/>
        <c:majorTickMark val="out"/>
        <c:minorTickMark val="none"/>
        <c:tickLblPos val="nextTo"/>
        <c:crossAx val="96924032"/>
        <c:crosses val="autoZero"/>
        <c:auto val="1"/>
        <c:lblAlgn val="ctr"/>
        <c:lblOffset val="100"/>
        <c:noMultiLvlLbl val="0"/>
      </c:catAx>
      <c:valAx>
        <c:axId val="96924032"/>
        <c:scaling>
          <c:orientation val="minMax"/>
        </c:scaling>
        <c:delete val="0"/>
        <c:axPos val="l"/>
        <c:majorGridlines/>
        <c:numFmt formatCode="General" sourceLinked="1"/>
        <c:majorTickMark val="out"/>
        <c:minorTickMark val="none"/>
        <c:tickLblPos val="nextTo"/>
        <c:crossAx val="962504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Reading</c:v>
                </c:pt>
              </c:strCache>
            </c:strRef>
          </c:tx>
          <c:invertIfNegative val="0"/>
          <c:cat>
            <c:strRef>
              <c:f>Sheet1!$A$2:$A$5</c:f>
              <c:strCache>
                <c:ptCount val="4"/>
                <c:pt idx="0">
                  <c:v>Science</c:v>
                </c:pt>
                <c:pt idx="1">
                  <c:v>Social Studies</c:v>
                </c:pt>
                <c:pt idx="2">
                  <c:v>Language Arts</c:v>
                </c:pt>
                <c:pt idx="3">
                  <c:v>Math</c:v>
                </c:pt>
              </c:strCache>
            </c:strRef>
          </c:cat>
          <c:val>
            <c:numRef>
              <c:f>Sheet1!$B$2:$B$5</c:f>
              <c:numCache>
                <c:formatCode>General</c:formatCode>
                <c:ptCount val="4"/>
                <c:pt idx="0">
                  <c:v>0.754</c:v>
                </c:pt>
                <c:pt idx="1">
                  <c:v>0.78</c:v>
                </c:pt>
                <c:pt idx="2">
                  <c:v>0.75600000000000001</c:v>
                </c:pt>
                <c:pt idx="3">
                  <c:v>0.70399999999999996</c:v>
                </c:pt>
              </c:numCache>
            </c:numRef>
          </c:val>
        </c:ser>
        <c:ser>
          <c:idx val="1"/>
          <c:order val="1"/>
          <c:tx>
            <c:strRef>
              <c:f>Sheet1!$C$1</c:f>
              <c:strCache>
                <c:ptCount val="1"/>
                <c:pt idx="0">
                  <c:v>Math</c:v>
                </c:pt>
              </c:strCache>
            </c:strRef>
          </c:tx>
          <c:invertIfNegative val="0"/>
          <c:cat>
            <c:strRef>
              <c:f>Sheet1!$A$2:$A$5</c:f>
              <c:strCache>
                <c:ptCount val="4"/>
                <c:pt idx="0">
                  <c:v>Science</c:v>
                </c:pt>
                <c:pt idx="1">
                  <c:v>Social Studies</c:v>
                </c:pt>
                <c:pt idx="2">
                  <c:v>Language Arts</c:v>
                </c:pt>
                <c:pt idx="3">
                  <c:v>Math</c:v>
                </c:pt>
              </c:strCache>
            </c:strRef>
          </c:cat>
          <c:val>
            <c:numRef>
              <c:f>Sheet1!$C$2:$C$5</c:f>
              <c:numCache>
                <c:formatCode>General</c:formatCode>
                <c:ptCount val="4"/>
                <c:pt idx="0">
                  <c:v>0.73</c:v>
                </c:pt>
                <c:pt idx="1">
                  <c:v>0.72699999999999998</c:v>
                </c:pt>
                <c:pt idx="2">
                  <c:v>0.69099999999999995</c:v>
                </c:pt>
                <c:pt idx="3">
                  <c:v>0</c:v>
                </c:pt>
              </c:numCache>
            </c:numRef>
          </c:val>
        </c:ser>
        <c:dLbls>
          <c:showLegendKey val="0"/>
          <c:showVal val="0"/>
          <c:showCatName val="0"/>
          <c:showSerName val="0"/>
          <c:showPercent val="0"/>
          <c:showBubbleSize val="0"/>
        </c:dLbls>
        <c:gapWidth val="150"/>
        <c:axId val="86755584"/>
        <c:axId val="86761472"/>
      </c:barChart>
      <c:catAx>
        <c:axId val="86755584"/>
        <c:scaling>
          <c:orientation val="minMax"/>
        </c:scaling>
        <c:delete val="0"/>
        <c:axPos val="b"/>
        <c:majorTickMark val="out"/>
        <c:minorTickMark val="none"/>
        <c:tickLblPos val="nextTo"/>
        <c:crossAx val="86761472"/>
        <c:crosses val="autoZero"/>
        <c:auto val="1"/>
        <c:lblAlgn val="ctr"/>
        <c:lblOffset val="100"/>
        <c:noMultiLvlLbl val="0"/>
      </c:catAx>
      <c:valAx>
        <c:axId val="86761472"/>
        <c:scaling>
          <c:orientation val="minMax"/>
          <c:max val="0.8"/>
        </c:scaling>
        <c:delete val="0"/>
        <c:axPos val="l"/>
        <c:majorGridlines/>
        <c:numFmt formatCode="General" sourceLinked="1"/>
        <c:majorTickMark val="out"/>
        <c:minorTickMark val="none"/>
        <c:tickLblPos val="nextTo"/>
        <c:crossAx val="867555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3A8A0-597E-429D-A7C4-282D298EF9BC}" type="doc">
      <dgm:prSet loTypeId="urn:microsoft.com/office/officeart/2005/8/layout/chevron1" loCatId="process" qsTypeId="urn:microsoft.com/office/officeart/2005/8/quickstyle/simple1" qsCatId="simple" csTypeId="urn:microsoft.com/office/officeart/2005/8/colors/accent1_2" csCatId="accent1" phldr="1"/>
      <dgm:spPr/>
    </dgm:pt>
    <dgm:pt modelId="{632BB21B-026E-4FA9-9438-81422D97543E}">
      <dgm:prSet phldrT="[Text]"/>
      <dgm:spPr/>
      <dgm:t>
        <a:bodyPr/>
        <a:lstStyle/>
        <a:p>
          <a:r>
            <a:rPr lang="en-US" dirty="0" smtClean="0"/>
            <a:t>WKCE + Behavior</a:t>
          </a:r>
          <a:endParaRPr lang="en-US" dirty="0"/>
        </a:p>
      </dgm:t>
    </dgm:pt>
    <dgm:pt modelId="{7CE3A346-4006-4809-BC98-E571EA74CC60}" type="parTrans" cxnId="{53CEC5BD-F380-4A14-8259-F9A01741EDDE}">
      <dgm:prSet/>
      <dgm:spPr/>
      <dgm:t>
        <a:bodyPr/>
        <a:lstStyle/>
        <a:p>
          <a:endParaRPr lang="en-US"/>
        </a:p>
      </dgm:t>
    </dgm:pt>
    <dgm:pt modelId="{6D7F66FC-6FE5-467C-B61F-D277208BC3A7}" type="sibTrans" cxnId="{53CEC5BD-F380-4A14-8259-F9A01741EDDE}">
      <dgm:prSet/>
      <dgm:spPr/>
      <dgm:t>
        <a:bodyPr/>
        <a:lstStyle/>
        <a:p>
          <a:endParaRPr lang="en-US"/>
        </a:p>
      </dgm:t>
    </dgm:pt>
    <dgm:pt modelId="{96D342CD-A7B9-4315-B4CB-AD439B4E3496}">
      <dgm:prSet phldrT="[Text]"/>
      <dgm:spPr/>
      <dgm:t>
        <a:bodyPr/>
        <a:lstStyle/>
        <a:p>
          <a:r>
            <a:rPr lang="en-US" dirty="0" smtClean="0"/>
            <a:t>WKCE / ACT</a:t>
          </a:r>
          <a:endParaRPr lang="en-US" dirty="0"/>
        </a:p>
      </dgm:t>
    </dgm:pt>
    <dgm:pt modelId="{A71A04DF-3686-4986-8B8C-4127778BD85F}" type="parTrans" cxnId="{C6DD1C60-0607-496B-989F-BB9493DE3D03}">
      <dgm:prSet/>
      <dgm:spPr/>
      <dgm:t>
        <a:bodyPr/>
        <a:lstStyle/>
        <a:p>
          <a:endParaRPr lang="en-US"/>
        </a:p>
      </dgm:t>
    </dgm:pt>
    <dgm:pt modelId="{08FE1D6A-0ADD-4217-A9FB-7E6307ED59C4}" type="sibTrans" cxnId="{C6DD1C60-0607-496B-989F-BB9493DE3D03}">
      <dgm:prSet/>
      <dgm:spPr/>
      <dgm:t>
        <a:bodyPr/>
        <a:lstStyle/>
        <a:p>
          <a:endParaRPr lang="en-US"/>
        </a:p>
      </dgm:t>
    </dgm:pt>
    <dgm:pt modelId="{5944E718-F21A-4457-ADF7-F57ABE16E0AE}">
      <dgm:prSet phldrT="[Text]"/>
      <dgm:spPr/>
      <dgm:t>
        <a:bodyPr/>
        <a:lstStyle/>
        <a:p>
          <a:r>
            <a:rPr lang="en-US" dirty="0" smtClean="0"/>
            <a:t>College / Career Outcomes</a:t>
          </a:r>
          <a:endParaRPr lang="en-US" dirty="0"/>
        </a:p>
      </dgm:t>
    </dgm:pt>
    <dgm:pt modelId="{8ED93FC1-3075-4218-88F4-060938AE0DB3}" type="parTrans" cxnId="{51622699-3CAD-4F98-825C-03FA716F4FDE}">
      <dgm:prSet/>
      <dgm:spPr/>
      <dgm:t>
        <a:bodyPr/>
        <a:lstStyle/>
        <a:p>
          <a:endParaRPr lang="en-US"/>
        </a:p>
      </dgm:t>
    </dgm:pt>
    <dgm:pt modelId="{1F8D6BB5-B5A6-461A-A23E-C122C4C6B21E}" type="sibTrans" cxnId="{51622699-3CAD-4F98-825C-03FA716F4FDE}">
      <dgm:prSet/>
      <dgm:spPr/>
      <dgm:t>
        <a:bodyPr/>
        <a:lstStyle/>
        <a:p>
          <a:endParaRPr lang="en-US"/>
        </a:p>
      </dgm:t>
    </dgm:pt>
    <dgm:pt modelId="{F7AC61CE-4B13-428A-9EDE-9574BFA72E9E}" type="pres">
      <dgm:prSet presAssocID="{1833A8A0-597E-429D-A7C4-282D298EF9BC}" presName="Name0" presStyleCnt="0">
        <dgm:presLayoutVars>
          <dgm:dir/>
          <dgm:animLvl val="lvl"/>
          <dgm:resizeHandles val="exact"/>
        </dgm:presLayoutVars>
      </dgm:prSet>
      <dgm:spPr/>
    </dgm:pt>
    <dgm:pt modelId="{9F13A72C-3CBD-4BD8-9FD3-22EC30DB0862}" type="pres">
      <dgm:prSet presAssocID="{632BB21B-026E-4FA9-9438-81422D97543E}" presName="parTxOnly" presStyleLbl="node1" presStyleIdx="0" presStyleCnt="3" custLinFactNeighborX="-821" custLinFactNeighborY="-95243">
        <dgm:presLayoutVars>
          <dgm:chMax val="0"/>
          <dgm:chPref val="0"/>
          <dgm:bulletEnabled val="1"/>
        </dgm:presLayoutVars>
      </dgm:prSet>
      <dgm:spPr/>
      <dgm:t>
        <a:bodyPr/>
        <a:lstStyle/>
        <a:p>
          <a:endParaRPr lang="en-US"/>
        </a:p>
      </dgm:t>
    </dgm:pt>
    <dgm:pt modelId="{09D79C8F-9290-4F10-96A4-03D2828C08D3}" type="pres">
      <dgm:prSet presAssocID="{6D7F66FC-6FE5-467C-B61F-D277208BC3A7}" presName="parTxOnlySpace" presStyleCnt="0"/>
      <dgm:spPr/>
    </dgm:pt>
    <dgm:pt modelId="{14A34182-8845-44C5-87B4-C49085F218EC}" type="pres">
      <dgm:prSet presAssocID="{96D342CD-A7B9-4315-B4CB-AD439B4E3496}" presName="parTxOnly" presStyleLbl="node1" presStyleIdx="1" presStyleCnt="3" custLinFactNeighborX="-12970" custLinFactNeighborY="-95243">
        <dgm:presLayoutVars>
          <dgm:chMax val="0"/>
          <dgm:chPref val="0"/>
          <dgm:bulletEnabled val="1"/>
        </dgm:presLayoutVars>
      </dgm:prSet>
      <dgm:spPr/>
      <dgm:t>
        <a:bodyPr/>
        <a:lstStyle/>
        <a:p>
          <a:endParaRPr lang="en-US"/>
        </a:p>
      </dgm:t>
    </dgm:pt>
    <dgm:pt modelId="{A0FAB4FB-0277-4B93-AFC7-92281F59D034}" type="pres">
      <dgm:prSet presAssocID="{08FE1D6A-0ADD-4217-A9FB-7E6307ED59C4}" presName="parTxOnlySpace" presStyleCnt="0"/>
      <dgm:spPr/>
    </dgm:pt>
    <dgm:pt modelId="{487D7821-5772-497C-BF35-529D7B84ABFB}" type="pres">
      <dgm:prSet presAssocID="{5944E718-F21A-4457-ADF7-F57ABE16E0AE}" presName="parTxOnly" presStyleLbl="node1" presStyleIdx="2" presStyleCnt="3" custLinFactNeighborX="-24346" custLinFactNeighborY="-95243">
        <dgm:presLayoutVars>
          <dgm:chMax val="0"/>
          <dgm:chPref val="0"/>
          <dgm:bulletEnabled val="1"/>
        </dgm:presLayoutVars>
      </dgm:prSet>
      <dgm:spPr/>
      <dgm:t>
        <a:bodyPr/>
        <a:lstStyle/>
        <a:p>
          <a:endParaRPr lang="en-US"/>
        </a:p>
      </dgm:t>
    </dgm:pt>
  </dgm:ptLst>
  <dgm:cxnLst>
    <dgm:cxn modelId="{51622699-3CAD-4F98-825C-03FA716F4FDE}" srcId="{1833A8A0-597E-429D-A7C4-282D298EF9BC}" destId="{5944E718-F21A-4457-ADF7-F57ABE16E0AE}" srcOrd="2" destOrd="0" parTransId="{8ED93FC1-3075-4218-88F4-060938AE0DB3}" sibTransId="{1F8D6BB5-B5A6-461A-A23E-C122C4C6B21E}"/>
    <dgm:cxn modelId="{36C1F369-9E20-41F3-8AE0-28D1E3F83086}" type="presOf" srcId="{5944E718-F21A-4457-ADF7-F57ABE16E0AE}" destId="{487D7821-5772-497C-BF35-529D7B84ABFB}" srcOrd="0" destOrd="0" presId="urn:microsoft.com/office/officeart/2005/8/layout/chevron1"/>
    <dgm:cxn modelId="{53CEC5BD-F380-4A14-8259-F9A01741EDDE}" srcId="{1833A8A0-597E-429D-A7C4-282D298EF9BC}" destId="{632BB21B-026E-4FA9-9438-81422D97543E}" srcOrd="0" destOrd="0" parTransId="{7CE3A346-4006-4809-BC98-E571EA74CC60}" sibTransId="{6D7F66FC-6FE5-467C-B61F-D277208BC3A7}"/>
    <dgm:cxn modelId="{C6DD1C60-0607-496B-989F-BB9493DE3D03}" srcId="{1833A8A0-597E-429D-A7C4-282D298EF9BC}" destId="{96D342CD-A7B9-4315-B4CB-AD439B4E3496}" srcOrd="1" destOrd="0" parTransId="{A71A04DF-3686-4986-8B8C-4127778BD85F}" sibTransId="{08FE1D6A-0ADD-4217-A9FB-7E6307ED59C4}"/>
    <dgm:cxn modelId="{DB7E7B3D-294D-43FF-B13A-A976B8EE21AA}" type="presOf" srcId="{632BB21B-026E-4FA9-9438-81422D97543E}" destId="{9F13A72C-3CBD-4BD8-9FD3-22EC30DB0862}" srcOrd="0" destOrd="0" presId="urn:microsoft.com/office/officeart/2005/8/layout/chevron1"/>
    <dgm:cxn modelId="{2AC51135-4310-4A02-99D5-0992954B8245}" type="presOf" srcId="{96D342CD-A7B9-4315-B4CB-AD439B4E3496}" destId="{14A34182-8845-44C5-87B4-C49085F218EC}" srcOrd="0" destOrd="0" presId="urn:microsoft.com/office/officeart/2005/8/layout/chevron1"/>
    <dgm:cxn modelId="{4577564A-F544-4DCA-9E89-5F3CBEB93868}" type="presOf" srcId="{1833A8A0-597E-429D-A7C4-282D298EF9BC}" destId="{F7AC61CE-4B13-428A-9EDE-9574BFA72E9E}" srcOrd="0" destOrd="0" presId="urn:microsoft.com/office/officeart/2005/8/layout/chevron1"/>
    <dgm:cxn modelId="{E33B1C33-F9DC-44DC-A4D7-94821D05EE82}" type="presParOf" srcId="{F7AC61CE-4B13-428A-9EDE-9574BFA72E9E}" destId="{9F13A72C-3CBD-4BD8-9FD3-22EC30DB0862}" srcOrd="0" destOrd="0" presId="urn:microsoft.com/office/officeart/2005/8/layout/chevron1"/>
    <dgm:cxn modelId="{EC849B7E-D166-442F-BBB8-2F298522B306}" type="presParOf" srcId="{F7AC61CE-4B13-428A-9EDE-9574BFA72E9E}" destId="{09D79C8F-9290-4F10-96A4-03D2828C08D3}" srcOrd="1" destOrd="0" presId="urn:microsoft.com/office/officeart/2005/8/layout/chevron1"/>
    <dgm:cxn modelId="{04C15D0C-F2E3-4555-B640-2F0B67CE0595}" type="presParOf" srcId="{F7AC61CE-4B13-428A-9EDE-9574BFA72E9E}" destId="{14A34182-8845-44C5-87B4-C49085F218EC}" srcOrd="2" destOrd="0" presId="urn:microsoft.com/office/officeart/2005/8/layout/chevron1"/>
    <dgm:cxn modelId="{7DECD6DC-A9C4-41A6-8C6B-ADE66C8209A6}" type="presParOf" srcId="{F7AC61CE-4B13-428A-9EDE-9574BFA72E9E}" destId="{A0FAB4FB-0277-4B93-AFC7-92281F59D034}" srcOrd="3" destOrd="0" presId="urn:microsoft.com/office/officeart/2005/8/layout/chevron1"/>
    <dgm:cxn modelId="{006677A0-74E0-4B5D-B5DA-5C011D38EF7F}" type="presParOf" srcId="{F7AC61CE-4B13-428A-9EDE-9574BFA72E9E}" destId="{487D7821-5772-497C-BF35-529D7B84ABF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3A72C-3CBD-4BD8-9FD3-22EC30DB0862}">
      <dsp:nvSpPr>
        <dsp:cNvPr id="0" name=""/>
        <dsp:cNvSpPr/>
      </dsp:nvSpPr>
      <dsp:spPr>
        <a:xfrm>
          <a:off x="0" y="685803"/>
          <a:ext cx="2937420" cy="117496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WKCE + Behavior</a:t>
          </a:r>
          <a:endParaRPr lang="en-US" sz="2800" kern="1200" dirty="0"/>
        </a:p>
      </dsp:txBody>
      <dsp:txXfrm>
        <a:off x="587484" y="685803"/>
        <a:ext cx="1762452" cy="1174968"/>
      </dsp:txXfrm>
    </dsp:sp>
    <dsp:sp modelId="{14A34182-8845-44C5-87B4-C49085F218EC}">
      <dsp:nvSpPr>
        <dsp:cNvPr id="0" name=""/>
        <dsp:cNvSpPr/>
      </dsp:nvSpPr>
      <dsp:spPr>
        <a:xfrm>
          <a:off x="2607991" y="685803"/>
          <a:ext cx="2937420" cy="117496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WKCE / ACT</a:t>
          </a:r>
          <a:endParaRPr lang="en-US" sz="2800" kern="1200" dirty="0"/>
        </a:p>
      </dsp:txBody>
      <dsp:txXfrm>
        <a:off x="3195475" y="685803"/>
        <a:ext cx="1762452" cy="1174968"/>
      </dsp:txXfrm>
    </dsp:sp>
    <dsp:sp modelId="{487D7821-5772-497C-BF35-529D7B84ABFB}">
      <dsp:nvSpPr>
        <dsp:cNvPr id="0" name=""/>
        <dsp:cNvSpPr/>
      </dsp:nvSpPr>
      <dsp:spPr>
        <a:xfrm>
          <a:off x="5218253" y="685803"/>
          <a:ext cx="2937420" cy="117496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College / Career Outcomes</a:t>
          </a:r>
          <a:endParaRPr lang="en-US" sz="2800" kern="1200" dirty="0"/>
        </a:p>
      </dsp:txBody>
      <dsp:txXfrm>
        <a:off x="5805737" y="685803"/>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F5BD2-4D5E-42D2-B4F6-224C6C28BC23}" type="datetimeFigureOut">
              <a:rPr lang="en-US" smtClean="0"/>
              <a:pPr/>
              <a:t>9/22/2011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FE982-8757-4C32-A082-2DDF96BB3DCD}" type="slidenum">
              <a:rPr lang="en-US" smtClean="0"/>
              <a:pPr/>
              <a:t>‹#›</a:t>
            </a:fld>
            <a:endParaRPr lang="en-US"/>
          </a:p>
        </p:txBody>
      </p:sp>
    </p:spTree>
    <p:extLst>
      <p:ext uri="{BB962C8B-B14F-4D97-AF65-F5344CB8AC3E}">
        <p14:creationId xmlns:p14="http://schemas.microsoft.com/office/powerpoint/2010/main" val="426575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r>
              <a:rPr lang="en-US" sz="1200" dirty="0" smtClean="0"/>
              <a:t>This is how we were.</a:t>
            </a: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r>
              <a:rPr lang="en-US" sz="1200" dirty="0" smtClean="0"/>
              <a:t>Some of our districts go from 0 to 50% FRL in a single 6 year</a:t>
            </a:r>
            <a:r>
              <a:rPr lang="en-US" sz="1200" baseline="0" dirty="0" smtClean="0"/>
              <a:t> period. Almost all others exhibit a 10%+ increase in FRL students</a:t>
            </a: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r>
              <a:rPr lang="en-US" sz="1200" dirty="0" smtClean="0"/>
              <a:t>Consistent across CESAs (despite noise from low student</a:t>
            </a:r>
            <a:r>
              <a:rPr lang="en-US" sz="1200" baseline="0" dirty="0" smtClean="0"/>
              <a:t> numbers).</a:t>
            </a: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r>
              <a:rPr lang="en-US" sz="1200" dirty="0" smtClean="0"/>
              <a:t>The plot shows the proportion</a:t>
            </a:r>
            <a:r>
              <a:rPr lang="en-US" sz="1200" baseline="0" dirty="0" smtClean="0"/>
              <a:t> of students in each racial category for each scale score range on the WKCE. If there were no racial disparities the groups would be perfect rectangles like in the previous slide. As it is, the steeper the angle between the categories, the more significant the achievement gap.</a:t>
            </a: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r>
              <a:rPr lang="en-US" sz="1200" dirty="0" smtClean="0"/>
              <a:t>Same as the last plot, but divided by FRL status. Clearly the achievement gap is much worse for</a:t>
            </a:r>
            <a:r>
              <a:rPr lang="en-US" sz="1200" baseline="0" dirty="0" smtClean="0"/>
              <a:t> students in poverty.</a:t>
            </a: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r>
              <a:rPr lang="en-US" sz="1200" dirty="0" smtClean="0"/>
              <a:t>Consistent across CESAs (despite noise from low student</a:t>
            </a:r>
            <a:r>
              <a:rPr lang="en-US" sz="1200" baseline="0" dirty="0" smtClean="0"/>
              <a:t> numbers).</a:t>
            </a: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Aft>
                <a:spcPts val="200"/>
              </a:spcAft>
            </a:pPr>
            <a:endParaRPr lang="en-US" sz="1200" dirty="0" smtClean="0"/>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9399C63-E0D9-4BD6-B13F-D297A070AF1C}" type="datetimeFigureOut">
              <a:rPr lang="en-US" smtClean="0"/>
              <a:pPr/>
              <a:t>9/22/2011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F593468-DEAB-4464-989C-A71F3B334A62}"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399C63-E0D9-4BD6-B13F-D297A070AF1C}"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93468-DEAB-4464-989C-A71F3B334A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399C63-E0D9-4BD6-B13F-D297A070AF1C}"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93468-DEAB-4464-989C-A71F3B334A62}"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9399C63-E0D9-4BD6-B13F-D297A070AF1C}" type="datetimeFigureOut">
              <a:rPr lang="en-US" smtClean="0"/>
              <a:pPr/>
              <a:t>9/22/2011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93468-DEAB-4464-989C-A71F3B334A62}"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9399C63-E0D9-4BD6-B13F-D297A070AF1C}" type="datetimeFigureOut">
              <a:rPr lang="en-US" smtClean="0"/>
              <a:pPr/>
              <a:t>9/22/2011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7F593468-DEAB-4464-989C-A71F3B334A62}"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9399C63-E0D9-4BD6-B13F-D297A070AF1C}"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93468-DEAB-4464-989C-A71F3B334A62}"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9399C63-E0D9-4BD6-B13F-D297A070AF1C}" type="datetimeFigureOut">
              <a:rPr lang="en-US" smtClean="0"/>
              <a:pPr/>
              <a:t>9/22/2011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93468-DEAB-4464-989C-A71F3B334A62}"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399C63-E0D9-4BD6-B13F-D297A070AF1C}" type="datetimeFigureOut">
              <a:rPr lang="en-US" smtClean="0"/>
              <a:pPr/>
              <a:t>9/22/2011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93468-DEAB-4464-989C-A71F3B334A62}"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99C63-E0D9-4BD6-B13F-D297A070AF1C}" type="datetimeFigureOut">
              <a:rPr lang="en-US" smtClean="0"/>
              <a:pPr/>
              <a:t>9/22/2011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93468-DEAB-4464-989C-A71F3B334A6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399C63-E0D9-4BD6-B13F-D297A070AF1C}"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93468-DEAB-4464-989C-A71F3B334A6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399C63-E0D9-4BD6-B13F-D297A070AF1C}" type="datetimeFigureOut">
              <a:rPr lang="en-US" smtClean="0"/>
              <a:pPr/>
              <a:t>9/22/2011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93468-DEAB-4464-989C-A71F3B334A6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9399C63-E0D9-4BD6-B13F-D297A070AF1C}" type="datetimeFigureOut">
              <a:rPr lang="en-US" smtClean="0"/>
              <a:pPr/>
              <a:t>9/22/2011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F593468-DEAB-4464-989C-A71F3B334A62}"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smtClean="0"/>
              <a:t>Using Data to Identify Priorities in an Accountability System</a:t>
            </a:r>
            <a:endParaRPr lang="en-US" b="1" dirty="0"/>
          </a:p>
        </p:txBody>
      </p:sp>
      <p:sp>
        <p:nvSpPr>
          <p:cNvPr id="3" name="Subtitle 2"/>
          <p:cNvSpPr>
            <a:spLocks noGrp="1"/>
          </p:cNvSpPr>
          <p:nvPr>
            <p:ph type="subTitle" idx="1"/>
          </p:nvPr>
        </p:nvSpPr>
        <p:spPr/>
        <p:txBody>
          <a:bodyPr/>
          <a:lstStyle/>
          <a:p>
            <a:r>
              <a:rPr lang="en-US" dirty="0" smtClean="0">
                <a:solidFill>
                  <a:schemeClr val="tx1"/>
                </a:solidFill>
              </a:rPr>
              <a:t>Jared E. Knowles, Wisconsin Department of Public Instruction</a:t>
            </a:r>
            <a:endParaRPr lang="en-US" dirty="0">
              <a:solidFill>
                <a:schemeClr val="tx1"/>
              </a:solidFill>
            </a:endParaRPr>
          </a:p>
        </p:txBody>
      </p:sp>
    </p:spTree>
    <p:extLst>
      <p:ext uri="{BB962C8B-B14F-4D97-AF65-F5344CB8AC3E}">
        <p14:creationId xmlns:p14="http://schemas.microsoft.com/office/powerpoint/2010/main" val="17326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0"/>
            <a:ext cx="8964168" cy="675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29734" y="373882"/>
            <a:ext cx="2114266" cy="369332"/>
          </a:xfrm>
          <a:prstGeom prst="rect">
            <a:avLst/>
          </a:prstGeom>
          <a:noFill/>
        </p:spPr>
        <p:txBody>
          <a:bodyPr wrap="square" rtlCol="0">
            <a:spAutoFit/>
          </a:bodyPr>
          <a:lstStyle/>
          <a:p>
            <a:r>
              <a:rPr lang="en-US" b="1" dirty="0" smtClean="0"/>
              <a:t>Proficient</a:t>
            </a:r>
          </a:p>
        </p:txBody>
      </p:sp>
      <p:sp>
        <p:nvSpPr>
          <p:cNvPr id="5" name="TextBox 4"/>
          <p:cNvSpPr txBox="1"/>
          <p:nvPr/>
        </p:nvSpPr>
        <p:spPr>
          <a:xfrm>
            <a:off x="3581400" y="4648200"/>
            <a:ext cx="2114266" cy="369332"/>
          </a:xfrm>
          <a:prstGeom prst="rect">
            <a:avLst/>
          </a:prstGeom>
          <a:noFill/>
        </p:spPr>
        <p:txBody>
          <a:bodyPr wrap="square" rtlCol="0">
            <a:spAutoFit/>
          </a:bodyPr>
          <a:lstStyle/>
          <a:p>
            <a:r>
              <a:rPr lang="en-US" b="1" dirty="0" smtClean="0"/>
              <a:t>Basic</a:t>
            </a:r>
          </a:p>
        </p:txBody>
      </p:sp>
      <p:sp>
        <p:nvSpPr>
          <p:cNvPr id="6" name="TextBox 5"/>
          <p:cNvSpPr txBox="1"/>
          <p:nvPr/>
        </p:nvSpPr>
        <p:spPr>
          <a:xfrm>
            <a:off x="3581400" y="743214"/>
            <a:ext cx="2114266" cy="369332"/>
          </a:xfrm>
          <a:prstGeom prst="rect">
            <a:avLst/>
          </a:prstGeom>
          <a:noFill/>
        </p:spPr>
        <p:txBody>
          <a:bodyPr wrap="square" rtlCol="0">
            <a:spAutoFit/>
          </a:bodyPr>
          <a:lstStyle/>
          <a:p>
            <a:r>
              <a:rPr lang="en-US" b="1" dirty="0" smtClean="0"/>
              <a:t>C range</a:t>
            </a:r>
          </a:p>
        </p:txBody>
      </p:sp>
      <p:sp>
        <p:nvSpPr>
          <p:cNvPr id="7" name="TextBox 6"/>
          <p:cNvSpPr txBox="1"/>
          <p:nvPr/>
        </p:nvSpPr>
        <p:spPr>
          <a:xfrm>
            <a:off x="8086867" y="3882788"/>
            <a:ext cx="990600" cy="369332"/>
          </a:xfrm>
          <a:prstGeom prst="rect">
            <a:avLst/>
          </a:prstGeom>
          <a:noFill/>
        </p:spPr>
        <p:txBody>
          <a:bodyPr wrap="square" rtlCol="0">
            <a:spAutoFit/>
          </a:bodyPr>
          <a:lstStyle/>
          <a:p>
            <a:r>
              <a:rPr lang="en-US" b="1" dirty="0" smtClean="0"/>
              <a:t>B range</a:t>
            </a:r>
          </a:p>
        </p:txBody>
      </p:sp>
      <p:sp>
        <p:nvSpPr>
          <p:cNvPr id="8" name="TextBox 7"/>
          <p:cNvSpPr txBox="1"/>
          <p:nvPr/>
        </p:nvSpPr>
        <p:spPr>
          <a:xfrm>
            <a:off x="990600" y="1439435"/>
            <a:ext cx="2438969" cy="1938992"/>
          </a:xfrm>
          <a:prstGeom prst="rect">
            <a:avLst/>
          </a:prstGeom>
          <a:noFill/>
        </p:spPr>
        <p:txBody>
          <a:bodyPr wrap="square" rtlCol="0">
            <a:spAutoFit/>
          </a:bodyPr>
          <a:lstStyle/>
          <a:p>
            <a:r>
              <a:rPr lang="en-US" sz="2400" b="1" dirty="0" smtClean="0"/>
              <a:t>Wisconsin outperforms many states in </a:t>
            </a:r>
            <a:r>
              <a:rPr lang="en-US" sz="2400" b="1" u="sng" dirty="0" smtClean="0"/>
              <a:t>math</a:t>
            </a:r>
            <a:r>
              <a:rPr lang="en-US" sz="2400" b="1" dirty="0" smtClean="0"/>
              <a:t> on TIMSS and NAEP</a:t>
            </a:r>
            <a:endParaRPr lang="en-US" sz="2400" b="1" dirty="0"/>
          </a:p>
        </p:txBody>
      </p:sp>
      <p:cxnSp>
        <p:nvCxnSpPr>
          <p:cNvPr id="9" name="Straight Arrow Connector 8"/>
          <p:cNvCxnSpPr/>
          <p:nvPr/>
        </p:nvCxnSpPr>
        <p:spPr>
          <a:xfrm>
            <a:off x="3429569" y="1752600"/>
            <a:ext cx="25902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45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
            <a:ext cx="9144000" cy="674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1524000"/>
            <a:ext cx="6172200" cy="830997"/>
          </a:xfrm>
          <a:prstGeom prst="rect">
            <a:avLst/>
          </a:prstGeom>
          <a:noFill/>
        </p:spPr>
        <p:txBody>
          <a:bodyPr wrap="square" rtlCol="0">
            <a:spAutoFit/>
          </a:bodyPr>
          <a:lstStyle/>
          <a:p>
            <a:r>
              <a:rPr lang="en-US" sz="2400" b="1" dirty="0" smtClean="0"/>
              <a:t>Many jobs require no post-secondary training or education, but several do require this</a:t>
            </a:r>
            <a:endParaRPr lang="en-US" sz="2400" b="1" dirty="0"/>
          </a:p>
        </p:txBody>
      </p:sp>
    </p:spTree>
    <p:extLst>
      <p:ext uri="{BB962C8B-B14F-4D97-AF65-F5344CB8AC3E}">
        <p14:creationId xmlns:p14="http://schemas.microsoft.com/office/powerpoint/2010/main" val="1364453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b="1" dirty="0" smtClean="0">
                <a:solidFill>
                  <a:schemeClr val="tx1"/>
                </a:solidFill>
              </a:rPr>
              <a:t>Education Matters for Unemployment</a:t>
            </a:r>
            <a:endParaRPr lang="en-US" b="1" dirty="0">
              <a:solidFill>
                <a:schemeClr val="tx1"/>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55503616"/>
              </p:ext>
            </p:extLst>
          </p:nvPr>
        </p:nvGraphicFramePr>
        <p:xfrm>
          <a:off x="5334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5335" y="6044329"/>
            <a:ext cx="6677025" cy="215444"/>
          </a:xfrm>
          <a:prstGeom prst="rect">
            <a:avLst/>
          </a:prstGeom>
          <a:noFill/>
        </p:spPr>
        <p:txBody>
          <a:bodyPr wrap="square" rtlCol="0">
            <a:spAutoFit/>
          </a:bodyPr>
          <a:lstStyle/>
          <a:p>
            <a:r>
              <a:rPr lang="en-US" sz="800" dirty="0" smtClean="0"/>
              <a:t>Source: NPR Planet Money Podcast #294: Planet Money Live (July 29, 2011); Bureau of Labor Statistics July 2011 Report (USDL-11-1151)</a:t>
            </a:r>
            <a:endParaRPr lang="en-US" sz="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42"/>
            <a:ext cx="8839200" cy="681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1143000" y="2895600"/>
            <a:ext cx="0" cy="2606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3962400" y="4770120"/>
            <a:ext cx="1219200" cy="10210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76400" y="3733800"/>
            <a:ext cx="0" cy="1463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2121806"/>
            <a:ext cx="3048000" cy="369332"/>
          </a:xfrm>
          <a:prstGeom prst="rect">
            <a:avLst/>
          </a:prstGeom>
          <a:noFill/>
        </p:spPr>
        <p:txBody>
          <a:bodyPr wrap="square" rtlCol="0">
            <a:spAutoFit/>
          </a:bodyPr>
          <a:lstStyle/>
          <a:p>
            <a:r>
              <a:rPr lang="en-US" b="1" dirty="0" err="1" smtClean="0"/>
              <a:t>Waitstaff</a:t>
            </a:r>
            <a:r>
              <a:rPr lang="en-US" b="1" dirty="0" smtClean="0"/>
              <a:t>, food service, etc.</a:t>
            </a:r>
          </a:p>
        </p:txBody>
      </p:sp>
      <p:sp>
        <p:nvSpPr>
          <p:cNvPr id="13" name="TextBox 12"/>
          <p:cNvSpPr txBox="1"/>
          <p:nvPr/>
        </p:nvSpPr>
        <p:spPr>
          <a:xfrm>
            <a:off x="1371600" y="3244334"/>
            <a:ext cx="1905000" cy="369332"/>
          </a:xfrm>
          <a:prstGeom prst="rect">
            <a:avLst/>
          </a:prstGeom>
          <a:noFill/>
        </p:spPr>
        <p:txBody>
          <a:bodyPr wrap="square" rtlCol="0">
            <a:spAutoFit/>
          </a:bodyPr>
          <a:lstStyle/>
          <a:p>
            <a:r>
              <a:rPr lang="en-US" b="1" dirty="0" smtClean="0"/>
              <a:t>Customer service</a:t>
            </a:r>
          </a:p>
        </p:txBody>
      </p:sp>
      <p:sp>
        <p:nvSpPr>
          <p:cNvPr id="14" name="TextBox 13"/>
          <p:cNvSpPr txBox="1"/>
          <p:nvPr/>
        </p:nvSpPr>
        <p:spPr>
          <a:xfrm>
            <a:off x="5200934" y="5421868"/>
            <a:ext cx="2114266" cy="369332"/>
          </a:xfrm>
          <a:prstGeom prst="rect">
            <a:avLst/>
          </a:prstGeom>
          <a:noFill/>
        </p:spPr>
        <p:txBody>
          <a:bodyPr wrap="square" rtlCol="0">
            <a:spAutoFit/>
          </a:bodyPr>
          <a:lstStyle/>
          <a:p>
            <a:r>
              <a:rPr lang="en-US" b="1" dirty="0" smtClean="0"/>
              <a:t>Registered nurses</a:t>
            </a:r>
          </a:p>
        </p:txBody>
      </p:sp>
      <p:sp>
        <p:nvSpPr>
          <p:cNvPr id="16" name="TextBox 15"/>
          <p:cNvSpPr txBox="1"/>
          <p:nvPr/>
        </p:nvSpPr>
        <p:spPr>
          <a:xfrm>
            <a:off x="6096000" y="2526268"/>
            <a:ext cx="1524000" cy="369332"/>
          </a:xfrm>
          <a:prstGeom prst="rect">
            <a:avLst/>
          </a:prstGeom>
          <a:noFill/>
        </p:spPr>
        <p:txBody>
          <a:bodyPr wrap="square" rtlCol="0">
            <a:spAutoFit/>
          </a:bodyPr>
          <a:lstStyle/>
          <a:p>
            <a:r>
              <a:rPr lang="en-US" b="1" dirty="0" smtClean="0"/>
              <a:t>Pharmacist</a:t>
            </a:r>
          </a:p>
        </p:txBody>
      </p:sp>
      <p:sp>
        <p:nvSpPr>
          <p:cNvPr id="17" name="TextBox 16"/>
          <p:cNvSpPr txBox="1"/>
          <p:nvPr/>
        </p:nvSpPr>
        <p:spPr>
          <a:xfrm>
            <a:off x="5181600" y="609600"/>
            <a:ext cx="1905000" cy="369332"/>
          </a:xfrm>
          <a:prstGeom prst="rect">
            <a:avLst/>
          </a:prstGeom>
          <a:noFill/>
        </p:spPr>
        <p:txBody>
          <a:bodyPr wrap="square" rtlCol="0">
            <a:spAutoFit/>
          </a:bodyPr>
          <a:lstStyle/>
          <a:p>
            <a:r>
              <a:rPr lang="en-US" b="1" dirty="0" smtClean="0"/>
              <a:t>Chief Executive</a:t>
            </a:r>
          </a:p>
        </p:txBody>
      </p:sp>
      <p:cxnSp>
        <p:nvCxnSpPr>
          <p:cNvPr id="18" name="Straight Arrow Connector 17"/>
          <p:cNvCxnSpPr/>
          <p:nvPr/>
        </p:nvCxnSpPr>
        <p:spPr>
          <a:xfrm flipH="1" flipV="1">
            <a:off x="4419600" y="2811018"/>
            <a:ext cx="1219200" cy="102108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38867" y="4013954"/>
            <a:ext cx="1219200" cy="369332"/>
          </a:xfrm>
          <a:prstGeom prst="rect">
            <a:avLst/>
          </a:prstGeom>
          <a:noFill/>
        </p:spPr>
        <p:txBody>
          <a:bodyPr wrap="square" rtlCol="0">
            <a:spAutoFit/>
          </a:bodyPr>
          <a:lstStyle/>
          <a:p>
            <a:r>
              <a:rPr lang="en-US" b="1" dirty="0" smtClean="0"/>
              <a:t>Lawyers</a:t>
            </a:r>
          </a:p>
        </p:txBody>
      </p:sp>
      <p:sp>
        <p:nvSpPr>
          <p:cNvPr id="20" name="TextBox 19"/>
          <p:cNvSpPr txBox="1"/>
          <p:nvPr/>
        </p:nvSpPr>
        <p:spPr>
          <a:xfrm>
            <a:off x="1066800" y="978932"/>
            <a:ext cx="4114800" cy="830997"/>
          </a:xfrm>
          <a:prstGeom prst="rect">
            <a:avLst/>
          </a:prstGeom>
          <a:noFill/>
        </p:spPr>
        <p:txBody>
          <a:bodyPr wrap="square" rtlCol="0">
            <a:spAutoFit/>
          </a:bodyPr>
          <a:lstStyle/>
          <a:p>
            <a:r>
              <a:rPr lang="en-US" sz="2400" b="1" dirty="0" smtClean="0"/>
              <a:t>High wage jobs require training after high school</a:t>
            </a:r>
            <a:endParaRPr lang="en-US" sz="2400" b="1" dirty="0"/>
          </a:p>
        </p:txBody>
      </p:sp>
    </p:spTree>
    <p:extLst>
      <p:ext uri="{BB962C8B-B14F-4D97-AF65-F5344CB8AC3E}">
        <p14:creationId xmlns:p14="http://schemas.microsoft.com/office/powerpoint/2010/main" val="1971511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16402" b="5929"/>
          <a:stretch/>
        </p:blipFill>
        <p:spPr>
          <a:xfrm>
            <a:off x="2971800" y="27431"/>
            <a:ext cx="6380910" cy="6830569"/>
          </a:xfrm>
        </p:spPr>
      </p:pic>
      <p:sp>
        <p:nvSpPr>
          <p:cNvPr id="7" name="Title 6"/>
          <p:cNvSpPr>
            <a:spLocks noGrp="1"/>
          </p:cNvSpPr>
          <p:nvPr>
            <p:ph type="title" idx="4294967295"/>
          </p:nvPr>
        </p:nvSpPr>
        <p:spPr>
          <a:xfrm>
            <a:off x="533400" y="381000"/>
            <a:ext cx="3176087" cy="571500"/>
          </a:xfrm>
        </p:spPr>
        <p:txBody>
          <a:bodyPr>
            <a:noAutofit/>
          </a:bodyPr>
          <a:lstStyle/>
          <a:p>
            <a:r>
              <a:rPr lang="en-US" b="1" dirty="0" smtClean="0">
                <a:solidFill>
                  <a:schemeClr val="tx1"/>
                </a:solidFill>
              </a:rPr>
              <a:t>Growing Poverty</a:t>
            </a:r>
            <a:endParaRPr lang="en-US" b="1" dirty="0">
              <a:solidFill>
                <a:schemeClr val="tx1"/>
              </a:solidFill>
            </a:endParaRPr>
          </a:p>
        </p:txBody>
      </p:sp>
      <p:sp>
        <p:nvSpPr>
          <p:cNvPr id="9" name="Title 6"/>
          <p:cNvSpPr txBox="1">
            <a:spLocks/>
          </p:cNvSpPr>
          <p:nvPr/>
        </p:nvSpPr>
        <p:spPr>
          <a:xfrm>
            <a:off x="228600" y="1524000"/>
            <a:ext cx="3023687" cy="2438400"/>
          </a:xfrm>
          <a:prstGeom prst="rect">
            <a:avLst/>
          </a:prstGeom>
        </p:spPr>
        <p:txBody>
          <a:bodyPr vert="horz" anchor="b" anchorCtr="0">
            <a:normAutofit fontScale="975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500" b="1" dirty="0" smtClean="0">
                <a:solidFill>
                  <a:schemeClr val="tx1"/>
                </a:solidFill>
              </a:rPr>
              <a:t>Proportion of students living in poverty in 2005</a:t>
            </a:r>
          </a:p>
          <a:p>
            <a:endParaRPr lang="en-US" dirty="0"/>
          </a:p>
          <a:p>
            <a:endParaRPr lang="en-US" dirty="0"/>
          </a:p>
        </p:txBody>
      </p:sp>
    </p:spTree>
    <p:extLst>
      <p:ext uri="{BB962C8B-B14F-4D97-AF65-F5344CB8AC3E}">
        <p14:creationId xmlns:p14="http://schemas.microsoft.com/office/powerpoint/2010/main" val="74834469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586442" y="12193"/>
            <a:ext cx="6557557" cy="6617208"/>
          </a:xfrm>
        </p:spPr>
      </p:pic>
      <p:sp>
        <p:nvSpPr>
          <p:cNvPr id="7" name="Title 6"/>
          <p:cNvSpPr>
            <a:spLocks noGrp="1"/>
          </p:cNvSpPr>
          <p:nvPr>
            <p:ph type="title" idx="4294967295"/>
          </p:nvPr>
        </p:nvSpPr>
        <p:spPr>
          <a:xfrm>
            <a:off x="381000" y="0"/>
            <a:ext cx="7820025" cy="1143000"/>
          </a:xfrm>
        </p:spPr>
        <p:txBody>
          <a:bodyPr/>
          <a:lstStyle/>
          <a:p>
            <a:r>
              <a:rPr lang="en-US" b="1" dirty="0" smtClean="0">
                <a:solidFill>
                  <a:schemeClr val="tx1"/>
                </a:solidFill>
              </a:rPr>
              <a:t>Poverty today</a:t>
            </a:r>
            <a:endParaRPr lang="en-US" b="1" dirty="0">
              <a:solidFill>
                <a:schemeClr val="tx1"/>
              </a:solidFill>
            </a:endParaRPr>
          </a:p>
        </p:txBody>
      </p:sp>
    </p:spTree>
    <p:extLst>
      <p:ext uri="{BB962C8B-B14F-4D97-AF65-F5344CB8AC3E}">
        <p14:creationId xmlns:p14="http://schemas.microsoft.com/office/powerpoint/2010/main" val="330571290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p:txBody>
          <a:bodyPr/>
          <a:lstStyle/>
          <a:p>
            <a:r>
              <a:rPr lang="en-US" b="1" dirty="0" smtClean="0">
                <a:solidFill>
                  <a:schemeClr val="tx1"/>
                </a:solidFill>
              </a:rPr>
              <a:t>The Future — Racial Change </a:t>
            </a:r>
            <a:endParaRPr lang="en-US" b="1" dirty="0">
              <a:solidFill>
                <a:schemeClr val="tx1"/>
              </a:solidFill>
            </a:endParaRPr>
          </a:p>
        </p:txBody>
      </p:sp>
      <p:sp>
        <p:nvSpPr>
          <p:cNvPr id="6" name="TextBox 5"/>
          <p:cNvSpPr txBox="1"/>
          <p:nvPr/>
        </p:nvSpPr>
        <p:spPr>
          <a:xfrm>
            <a:off x="600075" y="6372225"/>
            <a:ext cx="6677025" cy="338554"/>
          </a:xfrm>
          <a:prstGeom prst="rect">
            <a:avLst/>
          </a:prstGeom>
          <a:noFill/>
        </p:spPr>
        <p:txBody>
          <a:bodyPr wrap="square" rtlCol="0">
            <a:spAutoFit/>
          </a:bodyPr>
          <a:lstStyle/>
          <a:p>
            <a:r>
              <a:rPr lang="en-US" sz="800" dirty="0" smtClean="0"/>
              <a:t>Data</a:t>
            </a:r>
            <a:r>
              <a:rPr lang="en-US" sz="1600" dirty="0" smtClean="0"/>
              <a:t> </a:t>
            </a:r>
            <a:r>
              <a:rPr lang="en-US" sz="800" dirty="0" smtClean="0"/>
              <a:t>calculated from NCES projections from 2009</a:t>
            </a:r>
            <a:endParaRPr lang="en-US" sz="800" dirty="0"/>
          </a:p>
        </p:txBody>
      </p:sp>
      <p:graphicFrame>
        <p:nvGraphicFramePr>
          <p:cNvPr id="9" name="Content Placeholder 8"/>
          <p:cNvGraphicFramePr>
            <a:graphicFrameLocks/>
          </p:cNvGraphicFramePr>
          <p:nvPr>
            <p:extLst>
              <p:ext uri="{D42A27DB-BD31-4B8C-83A1-F6EECF244321}">
                <p14:modId xmlns:p14="http://schemas.microsoft.com/office/powerpoint/2010/main" val="2963828441"/>
              </p:ext>
            </p:extLst>
          </p:nvPr>
        </p:nvGraphicFramePr>
        <p:xfrm>
          <a:off x="228600" y="1400175"/>
          <a:ext cx="8724900" cy="49149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rot="16200000" flipH="1">
            <a:off x="3233740" y="3881438"/>
            <a:ext cx="3467096" cy="95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struggle to educate children?</a:t>
            </a:r>
            <a:endParaRPr lang="en-US" dirty="0"/>
          </a:p>
        </p:txBody>
      </p:sp>
      <p:sp>
        <p:nvSpPr>
          <p:cNvPr id="3" name="Text Placeholder 2"/>
          <p:cNvSpPr>
            <a:spLocks noGrp="1"/>
          </p:cNvSpPr>
          <p:nvPr>
            <p:ph type="body" idx="1"/>
          </p:nvPr>
        </p:nvSpPr>
        <p:spPr/>
        <p:txBody>
          <a:bodyPr>
            <a:normAutofit/>
          </a:bodyPr>
          <a:lstStyle/>
          <a:p>
            <a:r>
              <a:rPr lang="en-US" sz="2800" b="1" dirty="0" smtClean="0"/>
              <a:t>Achievement Gaps</a:t>
            </a:r>
            <a:endParaRPr lang="en-US" sz="2800" b="1" dirty="0"/>
          </a:p>
        </p:txBody>
      </p:sp>
    </p:spTree>
    <p:extLst>
      <p:ext uri="{BB962C8B-B14F-4D97-AF65-F5344CB8AC3E}">
        <p14:creationId xmlns:p14="http://schemas.microsoft.com/office/powerpoint/2010/main" val="4211266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itle 6"/>
          <p:cNvSpPr>
            <a:spLocks noGrp="1"/>
          </p:cNvSpPr>
          <p:nvPr>
            <p:ph type="title"/>
          </p:nvPr>
        </p:nvSpPr>
        <p:spPr/>
        <p:txBody>
          <a:bodyPr>
            <a:normAutofit/>
          </a:bodyPr>
          <a:lstStyle/>
          <a:p>
            <a:r>
              <a:rPr lang="en-US" b="1" dirty="0" smtClean="0">
                <a:solidFill>
                  <a:schemeClr val="tx1"/>
                </a:solidFill>
              </a:rPr>
              <a:t>Racial Breakdown of Grade 4 in 2009-2010</a:t>
            </a:r>
            <a:endParaRPr lang="en-US" b="1" dirty="0">
              <a:solidFill>
                <a:schemeClr val="tx1"/>
              </a:solidFill>
            </a:endParaRPr>
          </a:p>
        </p:txBody>
      </p:sp>
      <p:pic>
        <p:nvPicPr>
          <p:cNvPr id="2" name="Content Placeholder 1"/>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02185" y="1752600"/>
            <a:ext cx="8035881" cy="4038600"/>
          </a:xfr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itle 6"/>
          <p:cNvSpPr>
            <a:spLocks noGrp="1"/>
          </p:cNvSpPr>
          <p:nvPr>
            <p:ph type="title"/>
          </p:nvPr>
        </p:nvSpPr>
        <p:spPr/>
        <p:txBody>
          <a:bodyPr>
            <a:normAutofit/>
          </a:bodyPr>
          <a:lstStyle/>
          <a:p>
            <a:r>
              <a:rPr lang="en-US" b="1" dirty="0" smtClean="0">
                <a:solidFill>
                  <a:schemeClr val="tx1"/>
                </a:solidFill>
              </a:rPr>
              <a:t>Conditional Density of G4 WKCE Reading</a:t>
            </a:r>
            <a:endParaRPr lang="en-US" b="1" dirty="0">
              <a:solidFill>
                <a:schemeClr val="tx1"/>
              </a:solidFill>
            </a:endParaRPr>
          </a:p>
        </p:txBody>
      </p:sp>
      <p:pic>
        <p:nvPicPr>
          <p:cNvPr id="2" name="Content Placeholder 1"/>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85689" y="1447800"/>
            <a:ext cx="8468873" cy="4648200"/>
          </a:xfrm>
        </p:spPr>
      </p:pic>
      <p:sp>
        <p:nvSpPr>
          <p:cNvPr id="6" name="TextBox 5"/>
          <p:cNvSpPr txBox="1"/>
          <p:nvPr/>
        </p:nvSpPr>
        <p:spPr>
          <a:xfrm>
            <a:off x="4038600" y="3318301"/>
            <a:ext cx="4114800" cy="1200329"/>
          </a:xfrm>
          <a:prstGeom prst="rect">
            <a:avLst/>
          </a:prstGeom>
          <a:noFill/>
        </p:spPr>
        <p:txBody>
          <a:bodyPr wrap="square" rtlCol="0">
            <a:spAutoFit/>
          </a:bodyPr>
          <a:lstStyle/>
          <a:p>
            <a:r>
              <a:rPr lang="en-US" sz="2400" b="1" dirty="0" smtClean="0"/>
              <a:t>Students of color make up a much larger proportion of our low performing students</a:t>
            </a:r>
            <a:endParaRPr lang="en-US" sz="2400" b="1" dirty="0"/>
          </a:p>
        </p:txBody>
      </p:sp>
    </p:spTree>
    <p:extLst>
      <p:ext uri="{BB962C8B-B14F-4D97-AF65-F5344CB8AC3E}">
        <p14:creationId xmlns:p14="http://schemas.microsoft.com/office/powerpoint/2010/main" val="412507905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Opening Thought</a:t>
            </a:r>
            <a:endParaRPr lang="en-US" b="1" dirty="0">
              <a:solidFill>
                <a:schemeClr val="tx1"/>
              </a:solidFill>
            </a:endParaRPr>
          </a:p>
        </p:txBody>
      </p:sp>
      <p:pic>
        <p:nvPicPr>
          <p:cNvPr id="13314" name="Picture 2" descr="http://wikis.lib.ncsu.edu/images/3/31/Probing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5943600" cy="436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64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5"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9" y="160631"/>
            <a:ext cx="9041091" cy="6572873"/>
          </a:xfrm>
          <a:prstGeom prst="rect">
            <a:avLst/>
          </a:prstGeom>
        </p:spPr>
      </p:pic>
      <p:sp>
        <p:nvSpPr>
          <p:cNvPr id="2" name="Rectangle 1"/>
          <p:cNvSpPr/>
          <p:nvPr/>
        </p:nvSpPr>
        <p:spPr>
          <a:xfrm>
            <a:off x="8256702" y="4038600"/>
            <a:ext cx="533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flipH="1" flipV="1">
            <a:off x="2171700" y="3390900"/>
            <a:ext cx="52578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5400" y="4495800"/>
            <a:ext cx="2590800" cy="707886"/>
          </a:xfrm>
          <a:prstGeom prst="rect">
            <a:avLst/>
          </a:prstGeom>
          <a:noFill/>
        </p:spPr>
        <p:txBody>
          <a:bodyPr wrap="square" rtlCol="0">
            <a:spAutoFit/>
          </a:bodyPr>
          <a:lstStyle/>
          <a:p>
            <a:r>
              <a:rPr lang="en-US" sz="2000" b="1" dirty="0" smtClean="0"/>
              <a:t>Speech and Language– 13,962</a:t>
            </a:r>
          </a:p>
        </p:txBody>
      </p:sp>
      <p:sp>
        <p:nvSpPr>
          <p:cNvPr id="10" name="TextBox 9"/>
          <p:cNvSpPr txBox="1"/>
          <p:nvPr/>
        </p:nvSpPr>
        <p:spPr>
          <a:xfrm>
            <a:off x="2489854" y="1324393"/>
            <a:ext cx="4114800" cy="400110"/>
          </a:xfrm>
          <a:prstGeom prst="rect">
            <a:avLst/>
          </a:prstGeom>
          <a:noFill/>
        </p:spPr>
        <p:txBody>
          <a:bodyPr wrap="square" rtlCol="0">
            <a:spAutoFit/>
          </a:bodyPr>
          <a:lstStyle/>
          <a:p>
            <a:r>
              <a:rPr lang="en-US" sz="2000" b="1" dirty="0" smtClean="0"/>
              <a:t>Specific LD– 15,613</a:t>
            </a:r>
          </a:p>
        </p:txBody>
      </p:sp>
      <p:sp>
        <p:nvSpPr>
          <p:cNvPr id="11" name="TextBox 10"/>
          <p:cNvSpPr txBox="1"/>
          <p:nvPr/>
        </p:nvSpPr>
        <p:spPr>
          <a:xfrm>
            <a:off x="1479911" y="1773470"/>
            <a:ext cx="2899580" cy="1938992"/>
          </a:xfrm>
          <a:prstGeom prst="rect">
            <a:avLst/>
          </a:prstGeom>
          <a:noFill/>
        </p:spPr>
        <p:txBody>
          <a:bodyPr wrap="square" rtlCol="0">
            <a:spAutoFit/>
          </a:bodyPr>
          <a:lstStyle/>
          <a:p>
            <a:r>
              <a:rPr lang="en-US" sz="2400" b="1" dirty="0" smtClean="0"/>
              <a:t>There are large disparities among the disability classifications in performance</a:t>
            </a:r>
            <a:endParaRPr lang="en-US" sz="2400" b="1" dirty="0"/>
          </a:p>
        </p:txBody>
      </p:sp>
    </p:spTree>
    <p:extLst>
      <p:ext uri="{BB962C8B-B14F-4D97-AF65-F5344CB8AC3E}">
        <p14:creationId xmlns:p14="http://schemas.microsoft.com/office/powerpoint/2010/main" val="1927140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5"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17" y="421691"/>
            <a:ext cx="8378017" cy="6090818"/>
          </a:xfrm>
          <a:prstGeom prst="rect">
            <a:avLst/>
          </a:prstGeom>
        </p:spPr>
      </p:pic>
      <p:sp>
        <p:nvSpPr>
          <p:cNvPr id="3" name="TextBox 2"/>
          <p:cNvSpPr txBox="1"/>
          <p:nvPr/>
        </p:nvSpPr>
        <p:spPr>
          <a:xfrm>
            <a:off x="1143000" y="76200"/>
            <a:ext cx="6781800" cy="400110"/>
          </a:xfrm>
          <a:prstGeom prst="rect">
            <a:avLst/>
          </a:prstGeom>
          <a:noFill/>
        </p:spPr>
        <p:txBody>
          <a:bodyPr wrap="square" rtlCol="0">
            <a:spAutoFit/>
          </a:bodyPr>
          <a:lstStyle/>
          <a:p>
            <a:pPr algn="ctr"/>
            <a:r>
              <a:rPr lang="en-US" sz="2000" b="1" dirty="0" smtClean="0"/>
              <a:t>Split by Economic Disadvantage</a:t>
            </a:r>
            <a:endParaRPr lang="en-US" sz="2000" b="1" dirty="0"/>
          </a:p>
        </p:txBody>
      </p:sp>
      <p:sp>
        <p:nvSpPr>
          <p:cNvPr id="6" name="TextBox 5"/>
          <p:cNvSpPr txBox="1"/>
          <p:nvPr/>
        </p:nvSpPr>
        <p:spPr>
          <a:xfrm>
            <a:off x="1752600" y="1904999"/>
            <a:ext cx="2628900" cy="1200329"/>
          </a:xfrm>
          <a:prstGeom prst="rect">
            <a:avLst/>
          </a:prstGeom>
          <a:noFill/>
        </p:spPr>
        <p:txBody>
          <a:bodyPr wrap="square" rtlCol="0">
            <a:spAutoFit/>
          </a:bodyPr>
          <a:lstStyle/>
          <a:p>
            <a:r>
              <a:rPr lang="en-US" sz="2400" b="1" dirty="0" smtClean="0"/>
              <a:t>Racial gaps exist across economic differences</a:t>
            </a:r>
            <a:endParaRPr lang="en-US" sz="2400" b="1" dirty="0"/>
          </a:p>
        </p:txBody>
      </p:sp>
    </p:spTree>
    <p:extLst>
      <p:ext uri="{BB962C8B-B14F-4D97-AF65-F5344CB8AC3E}">
        <p14:creationId xmlns:p14="http://schemas.microsoft.com/office/powerpoint/2010/main" val="391155407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6" y="46279"/>
            <a:ext cx="8991600" cy="674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2169320"/>
            <a:ext cx="4724400" cy="830997"/>
          </a:xfrm>
          <a:prstGeom prst="rect">
            <a:avLst/>
          </a:prstGeom>
          <a:noFill/>
        </p:spPr>
        <p:txBody>
          <a:bodyPr wrap="square" rtlCol="0">
            <a:spAutoFit/>
          </a:bodyPr>
          <a:lstStyle/>
          <a:p>
            <a:r>
              <a:rPr lang="en-US" sz="2400" b="1" dirty="0" smtClean="0"/>
              <a:t>Students that start below proficient on average stay below proficient</a:t>
            </a:r>
            <a:endParaRPr lang="en-US" sz="2400" b="1" dirty="0"/>
          </a:p>
        </p:txBody>
      </p:sp>
    </p:spTree>
    <p:extLst>
      <p:ext uri="{BB962C8B-B14F-4D97-AF65-F5344CB8AC3E}">
        <p14:creationId xmlns:p14="http://schemas.microsoft.com/office/powerpoint/2010/main" val="5919048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5"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17" y="421691"/>
            <a:ext cx="8378015" cy="6090816"/>
          </a:xfrm>
          <a:prstGeom prst="rect">
            <a:avLst/>
          </a:prstGeom>
        </p:spPr>
      </p:pic>
      <p:sp>
        <p:nvSpPr>
          <p:cNvPr id="4" name="TextBox 3"/>
          <p:cNvSpPr txBox="1"/>
          <p:nvPr/>
        </p:nvSpPr>
        <p:spPr>
          <a:xfrm>
            <a:off x="1143000" y="76200"/>
            <a:ext cx="6781800" cy="400110"/>
          </a:xfrm>
          <a:prstGeom prst="rect">
            <a:avLst/>
          </a:prstGeom>
          <a:noFill/>
        </p:spPr>
        <p:txBody>
          <a:bodyPr wrap="square" rtlCol="0">
            <a:spAutoFit/>
          </a:bodyPr>
          <a:lstStyle/>
          <a:p>
            <a:pPr algn="ctr"/>
            <a:r>
              <a:rPr lang="en-US" sz="2000" b="1" dirty="0" smtClean="0"/>
              <a:t>Econ Gap Split by CESA</a:t>
            </a:r>
            <a:endParaRPr lang="en-US" sz="2000" b="1" dirty="0"/>
          </a:p>
        </p:txBody>
      </p:sp>
      <p:sp>
        <p:nvSpPr>
          <p:cNvPr id="6" name="TextBox 5"/>
          <p:cNvSpPr txBox="1"/>
          <p:nvPr/>
        </p:nvSpPr>
        <p:spPr>
          <a:xfrm>
            <a:off x="871182" y="6378222"/>
            <a:ext cx="7620000" cy="461665"/>
          </a:xfrm>
          <a:prstGeom prst="rect">
            <a:avLst/>
          </a:prstGeom>
          <a:noFill/>
        </p:spPr>
        <p:txBody>
          <a:bodyPr wrap="square" rtlCol="0">
            <a:spAutoFit/>
          </a:bodyPr>
          <a:lstStyle/>
          <a:p>
            <a:r>
              <a:rPr lang="en-US" sz="2400" b="1" dirty="0" smtClean="0"/>
              <a:t>Economic gaps exist across regions of the state</a:t>
            </a:r>
            <a:endParaRPr lang="en-US" sz="2400" b="1" dirty="0"/>
          </a:p>
        </p:txBody>
      </p:sp>
    </p:spTree>
    <p:extLst>
      <p:ext uri="{BB962C8B-B14F-4D97-AF65-F5344CB8AC3E}">
        <p14:creationId xmlns:p14="http://schemas.microsoft.com/office/powerpoint/2010/main" val="25905310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we help kids most?</a:t>
            </a:r>
            <a:endParaRPr lang="en-US" dirty="0"/>
          </a:p>
        </p:txBody>
      </p:sp>
      <p:sp>
        <p:nvSpPr>
          <p:cNvPr id="3" name="Text Placeholder 2"/>
          <p:cNvSpPr>
            <a:spLocks noGrp="1"/>
          </p:cNvSpPr>
          <p:nvPr>
            <p:ph type="body" idx="1"/>
          </p:nvPr>
        </p:nvSpPr>
        <p:spPr/>
        <p:txBody>
          <a:bodyPr>
            <a:normAutofit/>
          </a:bodyPr>
          <a:lstStyle/>
          <a:p>
            <a:r>
              <a:rPr lang="en-US" sz="2800" b="1" dirty="0" smtClean="0"/>
              <a:t>Transitions</a:t>
            </a:r>
            <a:endParaRPr lang="en-US" sz="2800" b="1" dirty="0"/>
          </a:p>
        </p:txBody>
      </p:sp>
    </p:spTree>
    <p:extLst>
      <p:ext uri="{BB962C8B-B14F-4D97-AF65-F5344CB8AC3E}">
        <p14:creationId xmlns:p14="http://schemas.microsoft.com/office/powerpoint/2010/main" val="3179866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Why transitions?</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By focusing on predicting student outcomes we can intervene early and more effectively</a:t>
            </a:r>
          </a:p>
          <a:p>
            <a:r>
              <a:rPr lang="en-US" dirty="0" smtClean="0"/>
              <a:t>Several indicators give a good idea of student achievement in the near and long-term that are available immediately</a:t>
            </a:r>
          </a:p>
          <a:p>
            <a:pPr lvl="1"/>
            <a:r>
              <a:rPr lang="en-US" dirty="0" smtClean="0"/>
              <a:t>Disciplinary events</a:t>
            </a:r>
          </a:p>
          <a:p>
            <a:pPr lvl="1"/>
            <a:r>
              <a:rPr lang="en-US" dirty="0" smtClean="0"/>
              <a:t>Attendance and engagement</a:t>
            </a:r>
          </a:p>
          <a:p>
            <a:pPr lvl="1"/>
            <a:r>
              <a:rPr lang="en-US" dirty="0" smtClean="0"/>
              <a:t>Prior test record</a:t>
            </a:r>
          </a:p>
          <a:p>
            <a:pPr lvl="1"/>
            <a:r>
              <a:rPr lang="en-US" dirty="0" smtClean="0"/>
              <a:t>Language acquisition</a:t>
            </a:r>
          </a:p>
          <a:p>
            <a:r>
              <a:rPr lang="en-US" dirty="0" smtClean="0"/>
              <a:t>At different points in time there will be different indicators that matter more, but the key is focusing on what they say about the likely future</a:t>
            </a:r>
            <a:endParaRPr lang="en-US" dirty="0"/>
          </a:p>
        </p:txBody>
      </p:sp>
    </p:spTree>
    <p:extLst>
      <p:ext uri="{BB962C8B-B14F-4D97-AF65-F5344CB8AC3E}">
        <p14:creationId xmlns:p14="http://schemas.microsoft.com/office/powerpoint/2010/main" val="963038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What kinds of indicators matter?</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Research shows that a number of indicators can provide an ‘early warning’</a:t>
            </a:r>
          </a:p>
          <a:p>
            <a:pPr marL="0" indent="0">
              <a:buNone/>
            </a:pPr>
            <a:endParaRPr lang="en-US" dirty="0" smtClean="0"/>
          </a:p>
          <a:p>
            <a:pPr lvl="1"/>
            <a:r>
              <a:rPr lang="en-US" dirty="0" smtClean="0">
                <a:solidFill>
                  <a:schemeClr val="tx1"/>
                </a:solidFill>
              </a:rPr>
              <a:t>6</a:t>
            </a:r>
            <a:r>
              <a:rPr lang="en-US" baseline="30000" dirty="0" smtClean="0">
                <a:solidFill>
                  <a:schemeClr val="tx1"/>
                </a:solidFill>
              </a:rPr>
              <a:t>th</a:t>
            </a:r>
            <a:r>
              <a:rPr lang="en-US" dirty="0" smtClean="0">
                <a:solidFill>
                  <a:schemeClr val="tx1"/>
                </a:solidFill>
              </a:rPr>
              <a:t> grade attendance</a:t>
            </a:r>
          </a:p>
          <a:p>
            <a:pPr lvl="1"/>
            <a:r>
              <a:rPr lang="en-US" dirty="0" smtClean="0">
                <a:solidFill>
                  <a:schemeClr val="tx1"/>
                </a:solidFill>
              </a:rPr>
              <a:t>Disciplinary events (suspensions, expulsions) early in a student’s career</a:t>
            </a:r>
          </a:p>
          <a:p>
            <a:pPr lvl="1"/>
            <a:r>
              <a:rPr lang="en-US" dirty="0" smtClean="0">
                <a:solidFill>
                  <a:schemeClr val="tx1"/>
                </a:solidFill>
              </a:rPr>
              <a:t>Course completion and instructional time in 9</a:t>
            </a:r>
            <a:r>
              <a:rPr lang="en-US" baseline="30000" dirty="0" smtClean="0">
                <a:solidFill>
                  <a:schemeClr val="tx1"/>
                </a:solidFill>
              </a:rPr>
              <a:t>th</a:t>
            </a:r>
            <a:r>
              <a:rPr lang="en-US" dirty="0" smtClean="0">
                <a:solidFill>
                  <a:schemeClr val="tx1"/>
                </a:solidFill>
              </a:rPr>
              <a:t> grade</a:t>
            </a:r>
          </a:p>
          <a:p>
            <a:pPr lvl="1"/>
            <a:r>
              <a:rPr lang="en-US" dirty="0" smtClean="0">
                <a:solidFill>
                  <a:schemeClr val="tx1"/>
                </a:solidFill>
              </a:rPr>
              <a:t>Standardized test performance</a:t>
            </a:r>
          </a:p>
          <a:p>
            <a:pPr lvl="1"/>
            <a:r>
              <a:rPr lang="en-US" dirty="0" smtClean="0">
                <a:solidFill>
                  <a:schemeClr val="tx1"/>
                </a:solidFill>
              </a:rPr>
              <a:t>Failing courses in high school</a:t>
            </a:r>
          </a:p>
          <a:p>
            <a:pPr lvl="1"/>
            <a:r>
              <a:rPr lang="en-US" dirty="0" smtClean="0">
                <a:solidFill>
                  <a:schemeClr val="tx1"/>
                </a:solidFill>
              </a:rPr>
              <a:t>Direct measures of student engagement</a:t>
            </a:r>
          </a:p>
          <a:p>
            <a:pPr lvl="1"/>
            <a:endParaRPr lang="en-US" dirty="0">
              <a:solidFill>
                <a:schemeClr val="tx1"/>
              </a:solidFill>
            </a:endParaRPr>
          </a:p>
        </p:txBody>
      </p:sp>
    </p:spTree>
    <p:extLst>
      <p:ext uri="{BB962C8B-B14F-4D97-AF65-F5344CB8AC3E}">
        <p14:creationId xmlns:p14="http://schemas.microsoft.com/office/powerpoint/2010/main" val="2900634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Dropouts Matter</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03968767"/>
              </p:ext>
            </p:extLst>
          </p:nvPr>
        </p:nvGraphicFramePr>
        <p:xfrm>
          <a:off x="304800" y="1295400"/>
          <a:ext cx="8534400" cy="5089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671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From Reaction to Prediction—An Example</a:t>
            </a:r>
            <a:endParaRPr lang="en-US" b="1" dirty="0">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985774833"/>
              </p:ext>
            </p:extLst>
          </p:nvPr>
        </p:nvGraphicFramePr>
        <p:xfrm>
          <a:off x="457200" y="1371600"/>
          <a:ext cx="82296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 y="3556337"/>
            <a:ext cx="2057400" cy="1938992"/>
          </a:xfrm>
          <a:prstGeom prst="rect">
            <a:avLst/>
          </a:prstGeom>
          <a:noFill/>
        </p:spPr>
        <p:txBody>
          <a:bodyPr wrap="square" rtlCol="0">
            <a:spAutoFit/>
          </a:bodyPr>
          <a:lstStyle/>
          <a:p>
            <a:r>
              <a:rPr lang="en-US" sz="2400" dirty="0" smtClean="0"/>
              <a:t>In early grades we predict later grade WKCE with behavior and test results</a:t>
            </a:r>
            <a:endParaRPr lang="en-US" sz="2400" dirty="0"/>
          </a:p>
        </p:txBody>
      </p:sp>
      <p:sp>
        <p:nvSpPr>
          <p:cNvPr id="7" name="TextBox 6"/>
          <p:cNvSpPr txBox="1"/>
          <p:nvPr/>
        </p:nvSpPr>
        <p:spPr>
          <a:xfrm>
            <a:off x="3048000" y="3556337"/>
            <a:ext cx="2667000" cy="2308324"/>
          </a:xfrm>
          <a:prstGeom prst="rect">
            <a:avLst/>
          </a:prstGeom>
          <a:noFill/>
        </p:spPr>
        <p:txBody>
          <a:bodyPr wrap="square" rtlCol="0">
            <a:spAutoFit/>
          </a:bodyPr>
          <a:lstStyle/>
          <a:p>
            <a:r>
              <a:rPr lang="en-US" sz="2400" dirty="0" smtClean="0"/>
              <a:t>Using predictions about late WKCE link to ACT performance we calculate ACT performance</a:t>
            </a:r>
            <a:endParaRPr lang="en-US" sz="2400" dirty="0"/>
          </a:p>
        </p:txBody>
      </p:sp>
      <p:sp>
        <p:nvSpPr>
          <p:cNvPr id="8" name="TextBox 7"/>
          <p:cNvSpPr txBox="1"/>
          <p:nvPr/>
        </p:nvSpPr>
        <p:spPr>
          <a:xfrm>
            <a:off x="5948149" y="3556337"/>
            <a:ext cx="2590800" cy="1200329"/>
          </a:xfrm>
          <a:prstGeom prst="rect">
            <a:avLst/>
          </a:prstGeom>
          <a:noFill/>
        </p:spPr>
        <p:txBody>
          <a:bodyPr wrap="square" rtlCol="0">
            <a:spAutoFit/>
          </a:bodyPr>
          <a:lstStyle/>
          <a:p>
            <a:r>
              <a:rPr lang="en-US" sz="2400" dirty="0" smtClean="0"/>
              <a:t>ACT provides a stable link to college performance </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What does this mean?</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So we can use this WKCE / ACT link to estimate what ‘track’ a student is on early in career</a:t>
            </a:r>
          </a:p>
          <a:p>
            <a:endParaRPr lang="en-US" dirty="0" smtClean="0"/>
          </a:p>
          <a:p>
            <a:r>
              <a:rPr lang="en-US" dirty="0" smtClean="0"/>
              <a:t>Interventions can be targeted, benchmarks set, and changes made to move student upward—starting backward from the premise of ACT scores</a:t>
            </a:r>
          </a:p>
          <a:p>
            <a:endParaRPr lang="en-US" dirty="0" smtClean="0"/>
          </a:p>
          <a:p>
            <a:r>
              <a:rPr lang="en-US" dirty="0" smtClean="0"/>
              <a:t>We can do some of this today to estimate how current graduates may perform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Outline and Purpose</a:t>
            </a:r>
            <a:endParaRPr lang="en-US" b="1" dirty="0">
              <a:solidFill>
                <a:schemeClr val="tx1"/>
              </a:solidFill>
            </a:endParaRPr>
          </a:p>
        </p:txBody>
      </p:sp>
      <p:sp>
        <p:nvSpPr>
          <p:cNvPr id="3" name="Content Placeholder 2"/>
          <p:cNvSpPr>
            <a:spLocks noGrp="1"/>
          </p:cNvSpPr>
          <p:nvPr>
            <p:ph sz="quarter" idx="1"/>
          </p:nvPr>
        </p:nvSpPr>
        <p:spPr/>
        <p:txBody>
          <a:bodyPr/>
          <a:lstStyle/>
          <a:p>
            <a:r>
              <a:rPr lang="en-US" dirty="0" smtClean="0"/>
              <a:t>Provide context and background on Wisconsin’s position nationally on education indicators</a:t>
            </a:r>
          </a:p>
          <a:p>
            <a:r>
              <a:rPr lang="en-US" dirty="0" smtClean="0"/>
              <a:t>Provide context on the economic situation in Wisconsin which students are being prepared for</a:t>
            </a:r>
          </a:p>
          <a:p>
            <a:r>
              <a:rPr lang="en-US" dirty="0" smtClean="0"/>
              <a:t>Provide information about key indicators of Wisconsin performance using current data</a:t>
            </a:r>
          </a:p>
          <a:p>
            <a:r>
              <a:rPr lang="en-US" dirty="0" smtClean="0"/>
              <a:t>Focus attention on key areas that can inform and instruct an accountability system</a:t>
            </a:r>
          </a:p>
          <a:p>
            <a:endParaRPr lang="en-US" dirty="0"/>
          </a:p>
        </p:txBody>
      </p:sp>
    </p:spTree>
    <p:extLst>
      <p:ext uri="{BB962C8B-B14F-4D97-AF65-F5344CB8AC3E}">
        <p14:creationId xmlns:p14="http://schemas.microsoft.com/office/powerpoint/2010/main" val="792686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Some Estimates of College Success</a:t>
            </a:r>
            <a:endParaRPr lang="en-US" b="1" dirty="0">
              <a:solidFill>
                <a:schemeClr val="tx1"/>
              </a:solidFill>
            </a:endParaRPr>
          </a:p>
        </p:txBody>
      </p:sp>
      <p:sp>
        <p:nvSpPr>
          <p:cNvPr id="3" name="Content Placeholder 2"/>
          <p:cNvSpPr>
            <a:spLocks noGrp="1"/>
          </p:cNvSpPr>
          <p:nvPr>
            <p:ph sz="quarter" idx="1"/>
          </p:nvPr>
        </p:nvSpPr>
        <p:spPr/>
        <p:txBody>
          <a:bodyPr/>
          <a:lstStyle/>
          <a:p>
            <a:r>
              <a:rPr lang="en-US" dirty="0" smtClean="0"/>
              <a:t>2008-2011 ACT Takers</a:t>
            </a:r>
          </a:p>
          <a:p>
            <a:r>
              <a:rPr lang="en-US" dirty="0" smtClean="0"/>
              <a:t>Breaking scores down into bands predictive of college success (&lt;18, 19, 20-21, 22-26, 26+) and using historic rates of remedial coursework for those students from 2005-2007 ACT data, we can estimate that:</a:t>
            </a:r>
          </a:p>
          <a:p>
            <a:r>
              <a:rPr lang="en-US" b="1" dirty="0" smtClean="0"/>
              <a:t>68,563</a:t>
            </a:r>
            <a:r>
              <a:rPr lang="en-US" dirty="0" smtClean="0"/>
              <a:t> Wisconsin students (</a:t>
            </a:r>
            <a:r>
              <a:rPr lang="en-US" b="1" dirty="0" smtClean="0"/>
              <a:t>26%</a:t>
            </a:r>
            <a:r>
              <a:rPr lang="en-US" dirty="0" smtClean="0"/>
              <a:t> of ACT takers in this time) will need remedial coursework in </a:t>
            </a:r>
            <a:r>
              <a:rPr lang="en-US" b="1" dirty="0" smtClean="0"/>
              <a:t>mathematics</a:t>
            </a:r>
          </a:p>
          <a:p>
            <a:r>
              <a:rPr lang="en-US" b="1" dirty="0" smtClean="0"/>
              <a:t>25,558</a:t>
            </a:r>
            <a:r>
              <a:rPr lang="en-US" dirty="0" smtClean="0"/>
              <a:t> Wisconsin students </a:t>
            </a:r>
            <a:r>
              <a:rPr lang="en-US" b="1" dirty="0" smtClean="0"/>
              <a:t>(10%) </a:t>
            </a:r>
            <a:r>
              <a:rPr lang="en-US" dirty="0" smtClean="0"/>
              <a:t>will need remedial coursework in </a:t>
            </a:r>
            <a:r>
              <a:rPr lang="en-US" b="1" dirty="0" smtClean="0"/>
              <a:t>English</a:t>
            </a:r>
          </a:p>
          <a:p>
            <a:r>
              <a:rPr lang="en-US" dirty="0" smtClean="0"/>
              <a:t>That is a full graduating cohort every four years requiring additional mathematics remedial work</a:t>
            </a:r>
          </a:p>
        </p:txBody>
      </p:sp>
    </p:spTree>
    <p:extLst>
      <p:ext uri="{BB962C8B-B14F-4D97-AF65-F5344CB8AC3E}">
        <p14:creationId xmlns:p14="http://schemas.microsoft.com/office/powerpoint/2010/main" val="3435096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English Remediation Projections 2008-2011 ACT</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24067742"/>
              </p:ext>
            </p:extLst>
          </p:nvPr>
        </p:nvGraphicFramePr>
        <p:xfrm>
          <a:off x="381000" y="1371600"/>
          <a:ext cx="8305800" cy="5333997"/>
        </p:xfrm>
        <a:graphic>
          <a:graphicData uri="http://schemas.openxmlformats.org/drawingml/2006/table">
            <a:tbl>
              <a:tblPr firstRow="1" bandRow="1">
                <a:tableStyleId>{5C22544A-7EE6-4342-B048-85BDC9FD1C3A}</a:tableStyleId>
              </a:tblPr>
              <a:tblGrid>
                <a:gridCol w="1066800"/>
                <a:gridCol w="1600200"/>
                <a:gridCol w="1143000"/>
                <a:gridCol w="1828800"/>
                <a:gridCol w="2667000"/>
              </a:tblGrid>
              <a:tr h="1800309">
                <a:tc>
                  <a:txBody>
                    <a:bodyPr/>
                    <a:lstStyle/>
                    <a:p>
                      <a:r>
                        <a:rPr lang="en-US" sz="2000" dirty="0" smtClean="0"/>
                        <a:t>ACT English Score</a:t>
                      </a:r>
                      <a:endParaRPr lang="en-US" sz="2000" dirty="0"/>
                    </a:p>
                  </a:txBody>
                  <a:tcPr/>
                </a:tc>
                <a:tc>
                  <a:txBody>
                    <a:bodyPr/>
                    <a:lstStyle/>
                    <a:p>
                      <a:r>
                        <a:rPr lang="en-US" sz="2000" dirty="0" smtClean="0"/>
                        <a:t>Avg. </a:t>
                      </a:r>
                      <a:r>
                        <a:rPr lang="en-US" sz="2000" baseline="0" dirty="0" smtClean="0"/>
                        <a:t>Remediation Rate</a:t>
                      </a:r>
                      <a:endParaRPr lang="en-US" sz="2000" dirty="0"/>
                    </a:p>
                  </a:txBody>
                  <a:tcPr/>
                </a:tc>
                <a:tc>
                  <a:txBody>
                    <a:bodyPr/>
                    <a:lstStyle/>
                    <a:p>
                      <a:r>
                        <a:rPr lang="en-US" sz="2000" dirty="0" smtClean="0"/>
                        <a:t>Students</a:t>
                      </a:r>
                      <a:endParaRPr lang="en-US" sz="2000" dirty="0"/>
                    </a:p>
                  </a:txBody>
                  <a:tcPr/>
                </a:tc>
                <a:tc>
                  <a:txBody>
                    <a:bodyPr/>
                    <a:lstStyle/>
                    <a:p>
                      <a:r>
                        <a:rPr lang="en-US" sz="2000" dirty="0" smtClean="0"/>
                        <a:t>Average Rate</a:t>
                      </a:r>
                      <a:r>
                        <a:rPr lang="en-US" sz="2000" baseline="0" dirty="0" smtClean="0"/>
                        <a:t> of Completing Remediation in One Year</a:t>
                      </a:r>
                      <a:endParaRPr lang="en-US" sz="2000" dirty="0"/>
                    </a:p>
                  </a:txBody>
                  <a:tcPr/>
                </a:tc>
                <a:tc>
                  <a:txBody>
                    <a:bodyPr/>
                    <a:lstStyle/>
                    <a:p>
                      <a:r>
                        <a:rPr lang="en-US" sz="2000" dirty="0" smtClean="0"/>
                        <a:t>Students not on track in</a:t>
                      </a:r>
                      <a:r>
                        <a:rPr lang="en-US" sz="2000" baseline="0" dirty="0" smtClean="0"/>
                        <a:t> year 2 of college</a:t>
                      </a:r>
                      <a:endParaRPr lang="en-US" sz="2000" dirty="0"/>
                    </a:p>
                  </a:txBody>
                  <a:tcPr/>
                </a:tc>
              </a:tr>
              <a:tr h="588948">
                <a:tc>
                  <a:txBody>
                    <a:bodyPr/>
                    <a:lstStyle/>
                    <a:p>
                      <a:r>
                        <a:rPr lang="en-US" sz="2400" dirty="0" smtClean="0"/>
                        <a:t>&lt;18</a:t>
                      </a:r>
                      <a:endParaRPr lang="en-US" sz="2400" dirty="0"/>
                    </a:p>
                  </a:txBody>
                  <a:tcPr/>
                </a:tc>
                <a:tc>
                  <a:txBody>
                    <a:bodyPr/>
                    <a:lstStyle/>
                    <a:p>
                      <a:r>
                        <a:rPr lang="en-US" sz="2400" dirty="0" smtClean="0"/>
                        <a:t>30%</a:t>
                      </a:r>
                      <a:endParaRPr lang="en-US" sz="2400" dirty="0"/>
                    </a:p>
                  </a:txBody>
                  <a:tcPr/>
                </a:tc>
                <a:tc>
                  <a:txBody>
                    <a:bodyPr/>
                    <a:lstStyle/>
                    <a:p>
                      <a:r>
                        <a:rPr lang="en-US" sz="2400" dirty="0" smtClean="0"/>
                        <a:t>23,019</a:t>
                      </a:r>
                      <a:endParaRPr lang="en-US" sz="2400" dirty="0"/>
                    </a:p>
                  </a:txBody>
                  <a:tcPr/>
                </a:tc>
                <a:tc>
                  <a:txBody>
                    <a:bodyPr/>
                    <a:lstStyle/>
                    <a:p>
                      <a:r>
                        <a:rPr lang="en-US" sz="2400" dirty="0" smtClean="0"/>
                        <a:t>70%</a:t>
                      </a:r>
                      <a:endParaRPr lang="en-US" sz="2400" dirty="0"/>
                    </a:p>
                  </a:txBody>
                  <a:tcPr/>
                </a:tc>
                <a:tc>
                  <a:txBody>
                    <a:bodyPr/>
                    <a:lstStyle/>
                    <a:p>
                      <a:r>
                        <a:rPr lang="en-US" sz="2400" dirty="0" smtClean="0"/>
                        <a:t>6,906</a:t>
                      </a:r>
                      <a:endParaRPr lang="en-US" sz="2400" dirty="0"/>
                    </a:p>
                  </a:txBody>
                  <a:tcPr/>
                </a:tc>
              </a:tr>
              <a:tr h="588948">
                <a:tc>
                  <a:txBody>
                    <a:bodyPr/>
                    <a:lstStyle/>
                    <a:p>
                      <a:r>
                        <a:rPr lang="en-US" sz="2400" dirty="0" smtClean="0"/>
                        <a:t>19</a:t>
                      </a:r>
                      <a:endParaRPr lang="en-US" sz="2400" dirty="0"/>
                    </a:p>
                  </a:txBody>
                  <a:tcPr/>
                </a:tc>
                <a:tc>
                  <a:txBody>
                    <a:bodyPr/>
                    <a:lstStyle/>
                    <a:p>
                      <a:r>
                        <a:rPr lang="en-US" sz="2400" dirty="0" smtClean="0"/>
                        <a:t>6%</a:t>
                      </a:r>
                      <a:endParaRPr lang="en-US" sz="2400" dirty="0"/>
                    </a:p>
                  </a:txBody>
                  <a:tcPr/>
                </a:tc>
                <a:tc>
                  <a:txBody>
                    <a:bodyPr/>
                    <a:lstStyle/>
                    <a:p>
                      <a:r>
                        <a:rPr lang="en-US" sz="2400" dirty="0" smtClean="0"/>
                        <a:t>914</a:t>
                      </a:r>
                      <a:endParaRPr lang="en-US" sz="2400" dirty="0"/>
                    </a:p>
                  </a:txBody>
                  <a:tcPr/>
                </a:tc>
                <a:tc>
                  <a:txBody>
                    <a:bodyPr/>
                    <a:lstStyle/>
                    <a:p>
                      <a:r>
                        <a:rPr lang="en-US" sz="2400" smtClean="0"/>
                        <a:t>70%</a:t>
                      </a:r>
                      <a:endParaRPr lang="en-US" sz="2400" dirty="0"/>
                    </a:p>
                  </a:txBody>
                  <a:tcPr/>
                </a:tc>
                <a:tc>
                  <a:txBody>
                    <a:bodyPr/>
                    <a:lstStyle/>
                    <a:p>
                      <a:r>
                        <a:rPr lang="en-US" sz="2400" dirty="0" smtClean="0"/>
                        <a:t>274</a:t>
                      </a:r>
                      <a:endParaRPr lang="en-US" sz="2400" dirty="0"/>
                    </a:p>
                  </a:txBody>
                  <a:tcPr/>
                </a:tc>
              </a:tr>
              <a:tr h="588948">
                <a:tc>
                  <a:txBody>
                    <a:bodyPr/>
                    <a:lstStyle/>
                    <a:p>
                      <a:r>
                        <a:rPr lang="en-US" sz="2400" dirty="0" smtClean="0"/>
                        <a:t>20-21</a:t>
                      </a:r>
                      <a:endParaRPr lang="en-US" sz="2400" dirty="0"/>
                    </a:p>
                  </a:txBody>
                  <a:tcPr/>
                </a:tc>
                <a:tc>
                  <a:txBody>
                    <a:bodyPr/>
                    <a:lstStyle/>
                    <a:p>
                      <a:r>
                        <a:rPr lang="en-US" sz="2400" dirty="0" smtClean="0"/>
                        <a:t>2.9%</a:t>
                      </a:r>
                      <a:endParaRPr lang="en-US" sz="2400" dirty="0"/>
                    </a:p>
                  </a:txBody>
                  <a:tcPr/>
                </a:tc>
                <a:tc>
                  <a:txBody>
                    <a:bodyPr/>
                    <a:lstStyle/>
                    <a:p>
                      <a:r>
                        <a:rPr lang="en-US" sz="2400" dirty="0" smtClean="0"/>
                        <a:t>1,230</a:t>
                      </a:r>
                      <a:endParaRPr lang="en-US" sz="2400" dirty="0"/>
                    </a:p>
                  </a:txBody>
                  <a:tcPr/>
                </a:tc>
                <a:tc>
                  <a:txBody>
                    <a:bodyPr/>
                    <a:lstStyle/>
                    <a:p>
                      <a:r>
                        <a:rPr lang="en-US" sz="2400" smtClean="0"/>
                        <a:t>70%</a:t>
                      </a:r>
                      <a:endParaRPr lang="en-US" sz="2400" dirty="0"/>
                    </a:p>
                  </a:txBody>
                  <a:tcPr/>
                </a:tc>
                <a:tc>
                  <a:txBody>
                    <a:bodyPr/>
                    <a:lstStyle/>
                    <a:p>
                      <a:r>
                        <a:rPr lang="en-US" sz="2400" dirty="0" smtClean="0"/>
                        <a:t>369</a:t>
                      </a:r>
                      <a:endParaRPr lang="en-US" sz="2400" dirty="0"/>
                    </a:p>
                  </a:txBody>
                  <a:tcPr/>
                </a:tc>
              </a:tr>
              <a:tr h="588948">
                <a:tc>
                  <a:txBody>
                    <a:bodyPr/>
                    <a:lstStyle/>
                    <a:p>
                      <a:r>
                        <a:rPr lang="en-US" sz="2400" dirty="0" smtClean="0"/>
                        <a:t>22-26</a:t>
                      </a:r>
                      <a:endParaRPr lang="en-US" sz="2400" dirty="0"/>
                    </a:p>
                  </a:txBody>
                  <a:tcPr/>
                </a:tc>
                <a:tc>
                  <a:txBody>
                    <a:bodyPr/>
                    <a:lstStyle/>
                    <a:p>
                      <a:r>
                        <a:rPr lang="en-US" sz="2400" dirty="0" smtClean="0"/>
                        <a:t>0.5%</a:t>
                      </a:r>
                      <a:endParaRPr lang="en-US" sz="2400" dirty="0"/>
                    </a:p>
                  </a:txBody>
                  <a:tcPr/>
                </a:tc>
                <a:tc>
                  <a:txBody>
                    <a:bodyPr/>
                    <a:lstStyle/>
                    <a:p>
                      <a:r>
                        <a:rPr lang="en-US" sz="2400" dirty="0" smtClean="0"/>
                        <a:t>395</a:t>
                      </a:r>
                      <a:endParaRPr lang="en-US" sz="2400" dirty="0"/>
                    </a:p>
                  </a:txBody>
                  <a:tcPr/>
                </a:tc>
                <a:tc>
                  <a:txBody>
                    <a:bodyPr/>
                    <a:lstStyle/>
                    <a:p>
                      <a:r>
                        <a:rPr lang="en-US" sz="2400" smtClean="0"/>
                        <a:t>70%</a:t>
                      </a:r>
                      <a:endParaRPr lang="en-US" sz="2400" dirty="0"/>
                    </a:p>
                  </a:txBody>
                  <a:tcPr/>
                </a:tc>
                <a:tc>
                  <a:txBody>
                    <a:bodyPr/>
                    <a:lstStyle/>
                    <a:p>
                      <a:r>
                        <a:rPr lang="en-US" sz="2400" dirty="0" smtClean="0"/>
                        <a:t>119</a:t>
                      </a:r>
                      <a:endParaRPr lang="en-US" sz="2400" dirty="0"/>
                    </a:p>
                  </a:txBody>
                  <a:tcPr/>
                </a:tc>
              </a:tr>
              <a:tr h="588948">
                <a:tc>
                  <a:txBody>
                    <a:bodyPr/>
                    <a:lstStyle/>
                    <a:p>
                      <a:r>
                        <a:rPr lang="en-US" sz="2400" dirty="0" smtClean="0"/>
                        <a:t>26+</a:t>
                      </a:r>
                      <a:endParaRPr lang="en-US" sz="2400" dirty="0"/>
                    </a:p>
                  </a:txBody>
                  <a:tcPr/>
                </a:tc>
                <a:tc>
                  <a:txBody>
                    <a:bodyPr/>
                    <a:lstStyle/>
                    <a:p>
                      <a:r>
                        <a:rPr lang="en-US" sz="2400" dirty="0" smtClean="0"/>
                        <a:t>0%</a:t>
                      </a:r>
                      <a:endParaRPr lang="en-US" sz="2400" dirty="0"/>
                    </a:p>
                  </a:txBody>
                  <a:tcPr/>
                </a:tc>
                <a:tc>
                  <a:txBody>
                    <a:bodyPr/>
                    <a:lstStyle/>
                    <a:p>
                      <a:r>
                        <a:rPr lang="en-US" sz="2400" dirty="0" smtClean="0"/>
                        <a:t>0</a:t>
                      </a:r>
                      <a:endParaRPr lang="en-US" sz="2400" dirty="0"/>
                    </a:p>
                  </a:txBody>
                  <a:tcPr/>
                </a:tc>
                <a:tc>
                  <a:txBody>
                    <a:bodyPr/>
                    <a:lstStyle/>
                    <a:p>
                      <a:r>
                        <a:rPr lang="en-US" sz="2400" dirty="0" smtClean="0"/>
                        <a:t>70%</a:t>
                      </a:r>
                      <a:endParaRPr lang="en-US" sz="2400" dirty="0"/>
                    </a:p>
                  </a:txBody>
                  <a:tcPr/>
                </a:tc>
                <a:tc>
                  <a:txBody>
                    <a:bodyPr/>
                    <a:lstStyle/>
                    <a:p>
                      <a:r>
                        <a:rPr lang="en-US" sz="2400" dirty="0" smtClean="0"/>
                        <a:t>0</a:t>
                      </a:r>
                      <a:endParaRPr lang="en-US" sz="2400" dirty="0"/>
                    </a:p>
                  </a:txBody>
                  <a:tcPr/>
                </a:tc>
              </a:tr>
              <a:tr h="588948">
                <a:tc>
                  <a:txBody>
                    <a:bodyPr/>
                    <a:lstStyle/>
                    <a:p>
                      <a:r>
                        <a:rPr lang="en-US" sz="2000" dirty="0" smtClean="0"/>
                        <a:t>TOTAL</a:t>
                      </a:r>
                      <a:endParaRPr lang="en-US" sz="20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r>
                        <a:rPr lang="en-US" sz="2400" b="1" dirty="0" smtClean="0"/>
                        <a:t>7,668</a:t>
                      </a:r>
                      <a:endParaRPr lang="en-US" sz="2400" b="1" dirty="0"/>
                    </a:p>
                  </a:txBody>
                  <a:tcPr/>
                </a:tc>
              </a:tr>
            </a:tbl>
          </a:graphicData>
        </a:graphic>
      </p:graphicFrame>
    </p:spTree>
    <p:extLst>
      <p:ext uri="{BB962C8B-B14F-4D97-AF65-F5344CB8AC3E}">
        <p14:creationId xmlns:p14="http://schemas.microsoft.com/office/powerpoint/2010/main" val="386118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Math Remediation Projections 2008-2011 ACT</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97010721"/>
              </p:ext>
            </p:extLst>
          </p:nvPr>
        </p:nvGraphicFramePr>
        <p:xfrm>
          <a:off x="381000" y="1371600"/>
          <a:ext cx="8305800" cy="5333997"/>
        </p:xfrm>
        <a:graphic>
          <a:graphicData uri="http://schemas.openxmlformats.org/drawingml/2006/table">
            <a:tbl>
              <a:tblPr firstRow="1" bandRow="1">
                <a:tableStyleId>{5C22544A-7EE6-4342-B048-85BDC9FD1C3A}</a:tableStyleId>
              </a:tblPr>
              <a:tblGrid>
                <a:gridCol w="1066800"/>
                <a:gridCol w="1600200"/>
                <a:gridCol w="1143000"/>
                <a:gridCol w="1828800"/>
                <a:gridCol w="2667000"/>
              </a:tblGrid>
              <a:tr h="1800309">
                <a:tc>
                  <a:txBody>
                    <a:bodyPr/>
                    <a:lstStyle/>
                    <a:p>
                      <a:r>
                        <a:rPr lang="en-US" sz="2000" dirty="0" smtClean="0"/>
                        <a:t>ACT Math  Score</a:t>
                      </a:r>
                      <a:endParaRPr lang="en-US" sz="2000" dirty="0"/>
                    </a:p>
                  </a:txBody>
                  <a:tcPr/>
                </a:tc>
                <a:tc>
                  <a:txBody>
                    <a:bodyPr/>
                    <a:lstStyle/>
                    <a:p>
                      <a:r>
                        <a:rPr lang="en-US" sz="2000" dirty="0" smtClean="0"/>
                        <a:t>Avg. </a:t>
                      </a:r>
                      <a:r>
                        <a:rPr lang="en-US" sz="2000" baseline="0" dirty="0" smtClean="0"/>
                        <a:t>Remediation Rate</a:t>
                      </a:r>
                      <a:endParaRPr lang="en-US" sz="2000" dirty="0"/>
                    </a:p>
                  </a:txBody>
                  <a:tcPr/>
                </a:tc>
                <a:tc>
                  <a:txBody>
                    <a:bodyPr/>
                    <a:lstStyle/>
                    <a:p>
                      <a:r>
                        <a:rPr lang="en-US" sz="2000" dirty="0" smtClean="0"/>
                        <a:t>Students</a:t>
                      </a:r>
                      <a:endParaRPr lang="en-US" sz="2000" dirty="0"/>
                    </a:p>
                  </a:txBody>
                  <a:tcPr/>
                </a:tc>
                <a:tc>
                  <a:txBody>
                    <a:bodyPr/>
                    <a:lstStyle/>
                    <a:p>
                      <a:r>
                        <a:rPr lang="en-US" sz="2000" dirty="0" smtClean="0"/>
                        <a:t>Average Rate</a:t>
                      </a:r>
                      <a:r>
                        <a:rPr lang="en-US" sz="2000" baseline="0" dirty="0" smtClean="0"/>
                        <a:t> of Completing Remediation in One Year</a:t>
                      </a:r>
                      <a:endParaRPr lang="en-US" sz="2000" dirty="0"/>
                    </a:p>
                  </a:txBody>
                  <a:tcPr/>
                </a:tc>
                <a:tc>
                  <a:txBody>
                    <a:bodyPr/>
                    <a:lstStyle/>
                    <a:p>
                      <a:r>
                        <a:rPr lang="en-US" sz="2000" dirty="0" smtClean="0"/>
                        <a:t>Students not on track in</a:t>
                      </a:r>
                      <a:r>
                        <a:rPr lang="en-US" sz="2000" baseline="0" dirty="0" smtClean="0"/>
                        <a:t> year 2 of college</a:t>
                      </a:r>
                      <a:endParaRPr lang="en-US" sz="2000" dirty="0"/>
                    </a:p>
                  </a:txBody>
                  <a:tcPr/>
                </a:tc>
              </a:tr>
              <a:tr h="588948">
                <a:tc>
                  <a:txBody>
                    <a:bodyPr/>
                    <a:lstStyle/>
                    <a:p>
                      <a:r>
                        <a:rPr lang="en-US" sz="2400" dirty="0" smtClean="0"/>
                        <a:t>&lt;18</a:t>
                      </a:r>
                      <a:endParaRPr lang="en-US" sz="2400" dirty="0"/>
                    </a:p>
                  </a:txBody>
                  <a:tcPr/>
                </a:tc>
                <a:tc>
                  <a:txBody>
                    <a:bodyPr/>
                    <a:lstStyle/>
                    <a:p>
                      <a:r>
                        <a:rPr lang="en-US" sz="2400" dirty="0" smtClean="0"/>
                        <a:t>67%</a:t>
                      </a:r>
                      <a:endParaRPr lang="en-US" sz="2400" dirty="0"/>
                    </a:p>
                  </a:txBody>
                  <a:tcPr/>
                </a:tc>
                <a:tc>
                  <a:txBody>
                    <a:bodyPr/>
                    <a:lstStyle/>
                    <a:p>
                      <a:r>
                        <a:rPr lang="en-US" sz="2400" dirty="0" smtClean="0"/>
                        <a:t>51,736</a:t>
                      </a:r>
                      <a:endParaRPr lang="en-US" sz="2400" dirty="0"/>
                    </a:p>
                  </a:txBody>
                  <a:tcPr/>
                </a:tc>
                <a:tc>
                  <a:txBody>
                    <a:bodyPr/>
                    <a:lstStyle/>
                    <a:p>
                      <a:r>
                        <a:rPr lang="en-US" sz="2400" dirty="0" smtClean="0"/>
                        <a:t>60%</a:t>
                      </a:r>
                      <a:endParaRPr lang="en-US" sz="2400" dirty="0"/>
                    </a:p>
                  </a:txBody>
                  <a:tcPr/>
                </a:tc>
                <a:tc>
                  <a:txBody>
                    <a:bodyPr/>
                    <a:lstStyle/>
                    <a:p>
                      <a:r>
                        <a:rPr lang="en-US" sz="2400" dirty="0" smtClean="0"/>
                        <a:t>20,694</a:t>
                      </a:r>
                      <a:endParaRPr lang="en-US" sz="2400" dirty="0"/>
                    </a:p>
                  </a:txBody>
                  <a:tcPr/>
                </a:tc>
              </a:tr>
              <a:tr h="588948">
                <a:tc>
                  <a:txBody>
                    <a:bodyPr/>
                    <a:lstStyle/>
                    <a:p>
                      <a:r>
                        <a:rPr lang="en-US" sz="2400" dirty="0" smtClean="0"/>
                        <a:t>19</a:t>
                      </a:r>
                      <a:endParaRPr lang="en-US" sz="2400" dirty="0"/>
                    </a:p>
                  </a:txBody>
                  <a:tcPr/>
                </a:tc>
                <a:tc>
                  <a:txBody>
                    <a:bodyPr/>
                    <a:lstStyle/>
                    <a:p>
                      <a:r>
                        <a:rPr lang="en-US" sz="2400" dirty="0" smtClean="0"/>
                        <a:t>37%</a:t>
                      </a:r>
                      <a:endParaRPr lang="en-US" sz="2400" dirty="0"/>
                    </a:p>
                  </a:txBody>
                  <a:tcPr/>
                </a:tc>
                <a:tc>
                  <a:txBody>
                    <a:bodyPr/>
                    <a:lstStyle/>
                    <a:p>
                      <a:r>
                        <a:rPr lang="en-US" sz="2400" dirty="0" smtClean="0"/>
                        <a:t>5,564</a:t>
                      </a:r>
                      <a:endParaRPr lang="en-US" sz="2400" dirty="0"/>
                    </a:p>
                  </a:txBody>
                  <a:tcPr/>
                </a:tc>
                <a:tc>
                  <a:txBody>
                    <a:bodyPr/>
                    <a:lstStyle/>
                    <a:p>
                      <a:r>
                        <a:rPr lang="en-US" sz="2400" smtClean="0"/>
                        <a:t>60%</a:t>
                      </a:r>
                      <a:endParaRPr lang="en-US" sz="2400" dirty="0"/>
                    </a:p>
                  </a:txBody>
                  <a:tcPr/>
                </a:tc>
                <a:tc>
                  <a:txBody>
                    <a:bodyPr/>
                    <a:lstStyle/>
                    <a:p>
                      <a:r>
                        <a:rPr lang="en-US" sz="2400" dirty="0" smtClean="0"/>
                        <a:t>2,226</a:t>
                      </a:r>
                      <a:endParaRPr lang="en-US" sz="2400" dirty="0"/>
                    </a:p>
                  </a:txBody>
                  <a:tcPr/>
                </a:tc>
              </a:tr>
              <a:tr h="588948">
                <a:tc>
                  <a:txBody>
                    <a:bodyPr/>
                    <a:lstStyle/>
                    <a:p>
                      <a:r>
                        <a:rPr lang="en-US" sz="2400" dirty="0" smtClean="0"/>
                        <a:t>20-21</a:t>
                      </a:r>
                      <a:endParaRPr lang="en-US" sz="2400" dirty="0"/>
                    </a:p>
                  </a:txBody>
                  <a:tcPr/>
                </a:tc>
                <a:tc>
                  <a:txBody>
                    <a:bodyPr/>
                    <a:lstStyle/>
                    <a:p>
                      <a:r>
                        <a:rPr lang="en-US" sz="2400" dirty="0" smtClean="0"/>
                        <a:t>20%</a:t>
                      </a:r>
                      <a:endParaRPr lang="en-US" sz="2400" dirty="0"/>
                    </a:p>
                  </a:txBody>
                  <a:tcPr/>
                </a:tc>
                <a:tc>
                  <a:txBody>
                    <a:bodyPr/>
                    <a:lstStyle/>
                    <a:p>
                      <a:r>
                        <a:rPr lang="en-US" sz="2400" dirty="0" smtClean="0"/>
                        <a:t>1,230</a:t>
                      </a:r>
                      <a:endParaRPr lang="en-US" sz="2400" dirty="0"/>
                    </a:p>
                  </a:txBody>
                  <a:tcPr/>
                </a:tc>
                <a:tc>
                  <a:txBody>
                    <a:bodyPr/>
                    <a:lstStyle/>
                    <a:p>
                      <a:r>
                        <a:rPr lang="en-US" sz="2400" smtClean="0"/>
                        <a:t>60%</a:t>
                      </a:r>
                      <a:endParaRPr lang="en-US" sz="2400" dirty="0"/>
                    </a:p>
                  </a:txBody>
                  <a:tcPr/>
                </a:tc>
                <a:tc>
                  <a:txBody>
                    <a:bodyPr/>
                    <a:lstStyle/>
                    <a:p>
                      <a:r>
                        <a:rPr lang="en-US" sz="2400" dirty="0" smtClean="0"/>
                        <a:t>492</a:t>
                      </a:r>
                      <a:endParaRPr lang="en-US" sz="2400" dirty="0"/>
                    </a:p>
                  </a:txBody>
                  <a:tcPr/>
                </a:tc>
              </a:tr>
              <a:tr h="588948">
                <a:tc>
                  <a:txBody>
                    <a:bodyPr/>
                    <a:lstStyle/>
                    <a:p>
                      <a:r>
                        <a:rPr lang="en-US" sz="2400" dirty="0" smtClean="0"/>
                        <a:t>22-26</a:t>
                      </a:r>
                      <a:endParaRPr lang="en-US" sz="2400" dirty="0"/>
                    </a:p>
                  </a:txBody>
                  <a:tcPr/>
                </a:tc>
                <a:tc>
                  <a:txBody>
                    <a:bodyPr/>
                    <a:lstStyle/>
                    <a:p>
                      <a:r>
                        <a:rPr lang="en-US" sz="2400" dirty="0" smtClean="0"/>
                        <a:t>6%</a:t>
                      </a:r>
                      <a:endParaRPr lang="en-US" sz="2400" dirty="0"/>
                    </a:p>
                  </a:txBody>
                  <a:tcPr/>
                </a:tc>
                <a:tc>
                  <a:txBody>
                    <a:bodyPr/>
                    <a:lstStyle/>
                    <a:p>
                      <a:r>
                        <a:rPr lang="en-US" sz="2400" dirty="0" smtClean="0"/>
                        <a:t>5,423</a:t>
                      </a:r>
                      <a:endParaRPr lang="en-US" sz="2400" dirty="0"/>
                    </a:p>
                  </a:txBody>
                  <a:tcPr/>
                </a:tc>
                <a:tc>
                  <a:txBody>
                    <a:bodyPr/>
                    <a:lstStyle/>
                    <a:p>
                      <a:r>
                        <a:rPr lang="en-US" sz="2400" smtClean="0"/>
                        <a:t>60%</a:t>
                      </a:r>
                      <a:endParaRPr lang="en-US" sz="2400" dirty="0"/>
                    </a:p>
                  </a:txBody>
                  <a:tcPr/>
                </a:tc>
                <a:tc>
                  <a:txBody>
                    <a:bodyPr/>
                    <a:lstStyle/>
                    <a:p>
                      <a:r>
                        <a:rPr lang="en-US" sz="2400" dirty="0" smtClean="0"/>
                        <a:t>2,169</a:t>
                      </a:r>
                      <a:endParaRPr lang="en-US" sz="2400" dirty="0"/>
                    </a:p>
                  </a:txBody>
                  <a:tcPr/>
                </a:tc>
              </a:tr>
              <a:tr h="588948">
                <a:tc>
                  <a:txBody>
                    <a:bodyPr/>
                    <a:lstStyle/>
                    <a:p>
                      <a:r>
                        <a:rPr lang="en-US" sz="2400" dirty="0" smtClean="0"/>
                        <a:t>26+</a:t>
                      </a:r>
                      <a:endParaRPr lang="en-US" sz="2400" dirty="0"/>
                    </a:p>
                  </a:txBody>
                  <a:tcPr/>
                </a:tc>
                <a:tc>
                  <a:txBody>
                    <a:bodyPr/>
                    <a:lstStyle/>
                    <a:p>
                      <a:r>
                        <a:rPr lang="en-US" sz="2400" dirty="0" smtClean="0"/>
                        <a:t>0.3%</a:t>
                      </a:r>
                      <a:endParaRPr lang="en-US" sz="2400" dirty="0"/>
                    </a:p>
                  </a:txBody>
                  <a:tcPr/>
                </a:tc>
                <a:tc>
                  <a:txBody>
                    <a:bodyPr/>
                    <a:lstStyle/>
                    <a:p>
                      <a:r>
                        <a:rPr lang="en-US" sz="2400" dirty="0" smtClean="0"/>
                        <a:t>152</a:t>
                      </a:r>
                      <a:endParaRPr lang="en-US" sz="2400" dirty="0"/>
                    </a:p>
                  </a:txBody>
                  <a:tcPr/>
                </a:tc>
                <a:tc>
                  <a:txBody>
                    <a:bodyPr/>
                    <a:lstStyle/>
                    <a:p>
                      <a:r>
                        <a:rPr lang="en-US" sz="2400" dirty="0" smtClean="0"/>
                        <a:t>60%</a:t>
                      </a:r>
                      <a:endParaRPr lang="en-US" sz="2400" dirty="0"/>
                    </a:p>
                  </a:txBody>
                  <a:tcPr/>
                </a:tc>
                <a:tc>
                  <a:txBody>
                    <a:bodyPr/>
                    <a:lstStyle/>
                    <a:p>
                      <a:r>
                        <a:rPr lang="en-US" sz="2400" dirty="0" smtClean="0"/>
                        <a:t>91</a:t>
                      </a:r>
                      <a:endParaRPr lang="en-US" sz="2400" dirty="0"/>
                    </a:p>
                  </a:txBody>
                  <a:tcPr/>
                </a:tc>
              </a:tr>
              <a:tr h="588948">
                <a:tc>
                  <a:txBody>
                    <a:bodyPr/>
                    <a:lstStyle/>
                    <a:p>
                      <a:r>
                        <a:rPr lang="en-US" sz="2000" dirty="0" smtClean="0"/>
                        <a:t>TOTAL</a:t>
                      </a:r>
                      <a:endParaRPr lang="en-US" sz="20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r>
                        <a:rPr lang="en-US" sz="2400" b="1" dirty="0" smtClean="0"/>
                        <a:t>25,672</a:t>
                      </a:r>
                      <a:endParaRPr lang="en-US" sz="2400" b="1" dirty="0"/>
                    </a:p>
                  </a:txBody>
                  <a:tcPr/>
                </a:tc>
              </a:tr>
            </a:tbl>
          </a:graphicData>
        </a:graphic>
      </p:graphicFrame>
    </p:spTree>
    <p:extLst>
      <p:ext uri="{BB962C8B-B14F-4D97-AF65-F5344CB8AC3E}">
        <p14:creationId xmlns:p14="http://schemas.microsoft.com/office/powerpoint/2010/main" val="3884464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6" y="46279"/>
            <a:ext cx="8991600" cy="674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2169320"/>
            <a:ext cx="4724400" cy="830997"/>
          </a:xfrm>
          <a:prstGeom prst="rect">
            <a:avLst/>
          </a:prstGeom>
          <a:noFill/>
        </p:spPr>
        <p:txBody>
          <a:bodyPr wrap="square" rtlCol="0">
            <a:spAutoFit/>
          </a:bodyPr>
          <a:lstStyle/>
          <a:p>
            <a:r>
              <a:rPr lang="en-US" sz="2400" b="1" dirty="0" smtClean="0"/>
              <a:t>Students that start below proficient on average stay below proficient</a:t>
            </a:r>
            <a:endParaRPr lang="en-US" sz="2400" b="1" dirty="0"/>
          </a:p>
        </p:txBody>
      </p:sp>
    </p:spTree>
    <p:extLst>
      <p:ext uri="{BB962C8B-B14F-4D97-AF65-F5344CB8AC3E}">
        <p14:creationId xmlns:p14="http://schemas.microsoft.com/office/powerpoint/2010/main" val="142347922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04" y="152400"/>
            <a:ext cx="8616696" cy="658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15026" y="2167719"/>
            <a:ext cx="5410200" cy="1200329"/>
          </a:xfrm>
          <a:prstGeom prst="rect">
            <a:avLst/>
          </a:prstGeom>
          <a:noFill/>
        </p:spPr>
        <p:txBody>
          <a:bodyPr wrap="square" rtlCol="0">
            <a:spAutoFit/>
          </a:bodyPr>
          <a:lstStyle/>
          <a:p>
            <a:r>
              <a:rPr lang="en-US" sz="2400" b="1" dirty="0" smtClean="0"/>
              <a:t>Students that start below proficient in reading can move into above proficient in math</a:t>
            </a:r>
            <a:endParaRPr lang="en-US" sz="2400" b="1" dirty="0"/>
          </a:p>
        </p:txBody>
      </p:sp>
    </p:spTree>
    <p:extLst>
      <p:ext uri="{BB962C8B-B14F-4D97-AF65-F5344CB8AC3E}">
        <p14:creationId xmlns:p14="http://schemas.microsoft.com/office/powerpoint/2010/main" val="194783426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3" name="Content Placeholder 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52400" y="381000"/>
            <a:ext cx="8712669" cy="5867400"/>
          </a:xfrm>
        </p:spPr>
      </p:pic>
      <p:sp>
        <p:nvSpPr>
          <p:cNvPr id="9" name="Rectangle 8"/>
          <p:cNvSpPr/>
          <p:nvPr/>
        </p:nvSpPr>
        <p:spPr>
          <a:xfrm>
            <a:off x="2895600" y="457200"/>
            <a:ext cx="3200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 y="463296"/>
            <a:ext cx="3886200" cy="1569660"/>
          </a:xfrm>
          <a:prstGeom prst="rect">
            <a:avLst/>
          </a:prstGeom>
          <a:noFill/>
        </p:spPr>
        <p:txBody>
          <a:bodyPr wrap="square" rtlCol="0">
            <a:spAutoFit/>
          </a:bodyPr>
          <a:lstStyle/>
          <a:p>
            <a:r>
              <a:rPr lang="en-US" sz="2400" dirty="0" smtClean="0"/>
              <a:t>Grade 4 Reading Achievement 2009-10</a:t>
            </a:r>
          </a:p>
          <a:p>
            <a:r>
              <a:rPr lang="en-US" sz="2400" dirty="0" smtClean="0"/>
              <a:t>FRL Students</a:t>
            </a:r>
          </a:p>
          <a:p>
            <a:r>
              <a:rPr lang="en-US" sz="2400" dirty="0" smtClean="0"/>
              <a:t>Excluding MPS and </a:t>
            </a:r>
            <a:r>
              <a:rPr lang="en-US" sz="2400" dirty="0" err="1" smtClean="0"/>
              <a:t>SwD</a:t>
            </a:r>
            <a:endParaRPr lang="en-US" sz="2400" dirty="0"/>
          </a:p>
        </p:txBody>
      </p:sp>
      <p:sp>
        <p:nvSpPr>
          <p:cNvPr id="7" name="TextBox 6"/>
          <p:cNvSpPr txBox="1"/>
          <p:nvPr/>
        </p:nvSpPr>
        <p:spPr>
          <a:xfrm>
            <a:off x="7162800" y="533400"/>
            <a:ext cx="1600200" cy="369332"/>
          </a:xfrm>
          <a:prstGeom prst="rect">
            <a:avLst/>
          </a:prstGeom>
          <a:noFill/>
        </p:spPr>
        <p:txBody>
          <a:bodyPr wrap="square" rtlCol="0">
            <a:spAutoFit/>
          </a:bodyPr>
          <a:lstStyle/>
          <a:p>
            <a:pPr algn="ctr"/>
            <a:r>
              <a:rPr lang="en-US" dirty="0" smtClean="0"/>
              <a:t>ELL</a:t>
            </a:r>
            <a:endParaRPr lang="en-US" dirty="0"/>
          </a:p>
        </p:txBody>
      </p:sp>
      <p:sp>
        <p:nvSpPr>
          <p:cNvPr id="10" name="TextBox 9"/>
          <p:cNvSpPr txBox="1"/>
          <p:nvPr/>
        </p:nvSpPr>
        <p:spPr>
          <a:xfrm>
            <a:off x="3352800" y="1676400"/>
            <a:ext cx="1600200" cy="369332"/>
          </a:xfrm>
          <a:prstGeom prst="rect">
            <a:avLst/>
          </a:prstGeom>
          <a:noFill/>
        </p:spPr>
        <p:txBody>
          <a:bodyPr wrap="square" rtlCol="0">
            <a:spAutoFit/>
          </a:bodyPr>
          <a:lstStyle/>
          <a:p>
            <a:pPr algn="ctr"/>
            <a:r>
              <a:rPr lang="en-US" dirty="0" smtClean="0"/>
              <a:t>black</a:t>
            </a:r>
            <a:endParaRPr lang="en-US" dirty="0"/>
          </a:p>
        </p:txBody>
      </p:sp>
      <p:sp>
        <p:nvSpPr>
          <p:cNvPr id="11" name="TextBox 10"/>
          <p:cNvSpPr txBox="1"/>
          <p:nvPr/>
        </p:nvSpPr>
        <p:spPr>
          <a:xfrm>
            <a:off x="5181600" y="2895600"/>
            <a:ext cx="1600200" cy="369332"/>
          </a:xfrm>
          <a:prstGeom prst="rect">
            <a:avLst/>
          </a:prstGeom>
          <a:noFill/>
        </p:spPr>
        <p:txBody>
          <a:bodyPr wrap="square" rtlCol="0">
            <a:spAutoFit/>
          </a:bodyPr>
          <a:lstStyle/>
          <a:p>
            <a:pPr algn="ctr"/>
            <a:r>
              <a:rPr lang="en-US" dirty="0" smtClean="0"/>
              <a:t>urban</a:t>
            </a:r>
            <a:endParaRPr lang="en-US" dirty="0"/>
          </a:p>
        </p:txBody>
      </p:sp>
      <p:sp>
        <p:nvSpPr>
          <p:cNvPr id="12" name="TextBox 11"/>
          <p:cNvSpPr txBox="1"/>
          <p:nvPr/>
        </p:nvSpPr>
        <p:spPr>
          <a:xfrm>
            <a:off x="1295400" y="2743200"/>
            <a:ext cx="1600200" cy="369332"/>
          </a:xfrm>
          <a:prstGeom prst="rect">
            <a:avLst/>
          </a:prstGeom>
          <a:noFill/>
        </p:spPr>
        <p:txBody>
          <a:bodyPr wrap="square" rtlCol="0">
            <a:spAutoFit/>
          </a:bodyPr>
          <a:lstStyle/>
          <a:p>
            <a:pPr algn="ctr"/>
            <a:r>
              <a:rPr lang="en-US" dirty="0" smtClean="0"/>
              <a:t>FAY</a:t>
            </a:r>
            <a:endParaRPr lang="en-US" dirty="0"/>
          </a:p>
        </p:txBody>
      </p:sp>
      <p:sp>
        <p:nvSpPr>
          <p:cNvPr id="13" name="TextBox 12"/>
          <p:cNvSpPr txBox="1"/>
          <p:nvPr/>
        </p:nvSpPr>
        <p:spPr>
          <a:xfrm>
            <a:off x="6324600" y="4038600"/>
            <a:ext cx="1600200" cy="369332"/>
          </a:xfrm>
          <a:prstGeom prst="rect">
            <a:avLst/>
          </a:prstGeom>
          <a:noFill/>
        </p:spPr>
        <p:txBody>
          <a:bodyPr wrap="square" rtlCol="0">
            <a:spAutoFit/>
          </a:bodyPr>
          <a:lstStyle/>
          <a:p>
            <a:pPr algn="ctr"/>
            <a:r>
              <a:rPr lang="en-US" dirty="0" smtClean="0"/>
              <a:t>discipline</a:t>
            </a:r>
            <a:endParaRPr lang="en-US" dirty="0"/>
          </a:p>
        </p:txBody>
      </p:sp>
      <p:sp>
        <p:nvSpPr>
          <p:cNvPr id="14" name="TextBox 13"/>
          <p:cNvSpPr txBox="1"/>
          <p:nvPr/>
        </p:nvSpPr>
        <p:spPr>
          <a:xfrm>
            <a:off x="4191000" y="4038600"/>
            <a:ext cx="1600200" cy="369332"/>
          </a:xfrm>
          <a:prstGeom prst="rect">
            <a:avLst/>
          </a:prstGeom>
          <a:noFill/>
        </p:spPr>
        <p:txBody>
          <a:bodyPr wrap="square" rtlCol="0">
            <a:spAutoFit/>
          </a:bodyPr>
          <a:lstStyle/>
          <a:p>
            <a:pPr algn="ctr"/>
            <a:r>
              <a:rPr lang="en-US" dirty="0" smtClean="0"/>
              <a:t>FAY</a:t>
            </a:r>
            <a:endParaRPr lang="en-US" dirty="0"/>
          </a:p>
        </p:txBody>
      </p:sp>
      <p:sp>
        <p:nvSpPr>
          <p:cNvPr id="15" name="TextBox 14"/>
          <p:cNvSpPr txBox="1"/>
          <p:nvPr/>
        </p:nvSpPr>
        <p:spPr>
          <a:xfrm>
            <a:off x="2438400" y="3962400"/>
            <a:ext cx="1600200" cy="369332"/>
          </a:xfrm>
          <a:prstGeom prst="rect">
            <a:avLst/>
          </a:prstGeom>
          <a:noFill/>
        </p:spPr>
        <p:txBody>
          <a:bodyPr wrap="square" rtlCol="0">
            <a:spAutoFit/>
          </a:bodyPr>
          <a:lstStyle/>
          <a:p>
            <a:pPr algn="ctr"/>
            <a:r>
              <a:rPr lang="en-US" dirty="0" smtClean="0"/>
              <a:t>discipline</a:t>
            </a:r>
            <a:endParaRPr lang="en-US" dirty="0"/>
          </a:p>
        </p:txBody>
      </p:sp>
      <p:sp>
        <p:nvSpPr>
          <p:cNvPr id="16" name="TextBox 15"/>
          <p:cNvSpPr txBox="1"/>
          <p:nvPr/>
        </p:nvSpPr>
        <p:spPr>
          <a:xfrm>
            <a:off x="381000" y="4038600"/>
            <a:ext cx="1600200" cy="369332"/>
          </a:xfrm>
          <a:prstGeom prst="rect">
            <a:avLst/>
          </a:prstGeom>
          <a:noFill/>
        </p:spPr>
        <p:txBody>
          <a:bodyPr wrap="square" rtlCol="0">
            <a:spAutoFit/>
          </a:bodyPr>
          <a:lstStyle/>
          <a:p>
            <a:pPr algn="ctr"/>
            <a:r>
              <a:rPr lang="en-US" dirty="0" err="1" smtClean="0"/>
              <a:t>indian</a:t>
            </a:r>
            <a:endParaRPr lang="en-US" dirty="0"/>
          </a:p>
        </p:txBody>
      </p:sp>
      <p:sp>
        <p:nvSpPr>
          <p:cNvPr id="17" name="TextBox 16"/>
          <p:cNvSpPr txBox="1"/>
          <p:nvPr/>
        </p:nvSpPr>
        <p:spPr>
          <a:xfrm>
            <a:off x="5080020" y="620722"/>
            <a:ext cx="2489159" cy="2308324"/>
          </a:xfrm>
          <a:prstGeom prst="rect">
            <a:avLst/>
          </a:prstGeom>
          <a:noFill/>
        </p:spPr>
        <p:txBody>
          <a:bodyPr wrap="square" rtlCol="0">
            <a:spAutoFit/>
          </a:bodyPr>
          <a:lstStyle/>
          <a:p>
            <a:r>
              <a:rPr lang="en-US" sz="2400" b="1" dirty="0" smtClean="0"/>
              <a:t>ELL status, race, mobility, and disciplinary status sharply divide student achievement</a:t>
            </a:r>
            <a:endParaRPr lang="en-US" sz="2400" b="1"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is Foundational</a:t>
            </a:r>
            <a:endParaRPr lang="en-US" dirty="0"/>
          </a:p>
        </p:txBody>
      </p:sp>
      <p:sp>
        <p:nvSpPr>
          <p:cNvPr id="3" name="Text Placeholder 2"/>
          <p:cNvSpPr>
            <a:spLocks noGrp="1"/>
          </p:cNvSpPr>
          <p:nvPr>
            <p:ph type="body" idx="1"/>
          </p:nvPr>
        </p:nvSpPr>
        <p:spPr/>
        <p:txBody>
          <a:bodyPr>
            <a:normAutofit/>
          </a:bodyPr>
          <a:lstStyle/>
          <a:p>
            <a:r>
              <a:rPr lang="en-US" sz="2800" b="1" dirty="0" smtClean="0"/>
              <a:t>Reading and beyond</a:t>
            </a:r>
            <a:endParaRPr lang="en-US" sz="2800" b="1" dirty="0"/>
          </a:p>
        </p:txBody>
      </p:sp>
    </p:spTree>
    <p:extLst>
      <p:ext uri="{BB962C8B-B14F-4D97-AF65-F5344CB8AC3E}">
        <p14:creationId xmlns:p14="http://schemas.microsoft.com/office/powerpoint/2010/main" val="3388927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4" name="Picture 3"/>
          <p:cNvPicPr/>
          <p:nvPr/>
        </p:nvPicPr>
        <p:blipFill>
          <a:blip r:embed="rId3"/>
          <a:srcRect/>
          <a:stretch>
            <a:fillRect/>
          </a:stretch>
        </p:blipFill>
        <p:spPr bwMode="auto">
          <a:xfrm>
            <a:off x="132348" y="1524000"/>
            <a:ext cx="9011652" cy="47244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solidFill>
                  <a:schemeClr val="tx1"/>
                </a:solidFill>
              </a:rPr>
              <a:t>NAEP Performance in 1994</a:t>
            </a:r>
            <a:endParaRPr lang="en-US" b="1" dirty="0">
              <a:solidFill>
                <a:schemeClr val="tx1"/>
              </a:solidFill>
            </a:endParaRPr>
          </a:p>
        </p:txBody>
      </p:sp>
      <p:sp>
        <p:nvSpPr>
          <p:cNvPr id="7" name="TextBox 6"/>
          <p:cNvSpPr txBox="1"/>
          <p:nvPr/>
        </p:nvSpPr>
        <p:spPr>
          <a:xfrm>
            <a:off x="5410200" y="1295400"/>
            <a:ext cx="3429000" cy="830997"/>
          </a:xfrm>
          <a:prstGeom prst="rect">
            <a:avLst/>
          </a:prstGeom>
          <a:noFill/>
        </p:spPr>
        <p:txBody>
          <a:bodyPr wrap="square" rtlCol="0">
            <a:spAutoFit/>
          </a:bodyPr>
          <a:lstStyle/>
          <a:p>
            <a:r>
              <a:rPr lang="en-US" sz="2400" b="1" dirty="0" smtClean="0"/>
              <a:t>Few states rank above WI in 1994</a:t>
            </a:r>
            <a:endParaRPr lang="en-US" sz="2400" b="1" dirty="0"/>
          </a:p>
        </p:txBody>
      </p:sp>
    </p:spTree>
    <p:extLst>
      <p:ext uri="{BB962C8B-B14F-4D97-AF65-F5344CB8AC3E}">
        <p14:creationId xmlns:p14="http://schemas.microsoft.com/office/powerpoint/2010/main" val="299851786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 name="Title 1"/>
          <p:cNvSpPr>
            <a:spLocks noGrp="1"/>
          </p:cNvSpPr>
          <p:nvPr>
            <p:ph type="title"/>
          </p:nvPr>
        </p:nvSpPr>
        <p:spPr/>
        <p:txBody>
          <a:bodyPr/>
          <a:lstStyle/>
          <a:p>
            <a:r>
              <a:rPr lang="en-US" b="1" dirty="0" smtClean="0">
                <a:solidFill>
                  <a:schemeClr val="tx1"/>
                </a:solidFill>
              </a:rPr>
              <a:t>NAEP Performance in 2009</a:t>
            </a:r>
            <a:endParaRPr lang="en-US" b="1" dirty="0">
              <a:solidFill>
                <a:schemeClr val="tx1"/>
              </a:solidFill>
            </a:endParaRPr>
          </a:p>
        </p:txBody>
      </p:sp>
      <p:pic>
        <p:nvPicPr>
          <p:cNvPr id="5" name="Picture 4"/>
          <p:cNvPicPr/>
          <p:nvPr/>
        </p:nvPicPr>
        <p:blipFill>
          <a:blip r:embed="rId3"/>
          <a:srcRect/>
          <a:stretch>
            <a:fillRect/>
          </a:stretch>
        </p:blipFill>
        <p:spPr bwMode="auto">
          <a:xfrm>
            <a:off x="167439" y="1331119"/>
            <a:ext cx="8905374" cy="4805362"/>
          </a:xfrm>
          <a:prstGeom prst="rect">
            <a:avLst/>
          </a:prstGeom>
          <a:noFill/>
          <a:ln w="9525">
            <a:noFill/>
            <a:miter lim="800000"/>
            <a:headEnd/>
            <a:tailEnd/>
          </a:ln>
        </p:spPr>
      </p:pic>
      <p:sp>
        <p:nvSpPr>
          <p:cNvPr id="6" name="TextBox 5"/>
          <p:cNvSpPr txBox="1"/>
          <p:nvPr/>
        </p:nvSpPr>
        <p:spPr>
          <a:xfrm>
            <a:off x="5410200" y="1295400"/>
            <a:ext cx="3429000" cy="830997"/>
          </a:xfrm>
          <a:prstGeom prst="rect">
            <a:avLst/>
          </a:prstGeom>
          <a:noFill/>
        </p:spPr>
        <p:txBody>
          <a:bodyPr wrap="square" rtlCol="0">
            <a:spAutoFit/>
          </a:bodyPr>
          <a:lstStyle/>
          <a:p>
            <a:r>
              <a:rPr lang="en-US" sz="2400" b="1" dirty="0" smtClean="0"/>
              <a:t>More states rank above WI in 2009</a:t>
            </a:r>
            <a:endParaRPr lang="en-US" sz="2400" b="1" dirty="0"/>
          </a:p>
        </p:txBody>
      </p:sp>
    </p:spTree>
    <p:extLst>
      <p:ext uri="{BB962C8B-B14F-4D97-AF65-F5344CB8AC3E}">
        <p14:creationId xmlns:p14="http://schemas.microsoft.com/office/powerpoint/2010/main" val="156144961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 name="Title 1"/>
          <p:cNvSpPr>
            <a:spLocks noGrp="1"/>
          </p:cNvSpPr>
          <p:nvPr>
            <p:ph type="title"/>
          </p:nvPr>
        </p:nvSpPr>
        <p:spPr/>
        <p:txBody>
          <a:bodyPr/>
          <a:lstStyle/>
          <a:p>
            <a:r>
              <a:rPr lang="en-US" b="1" dirty="0" smtClean="0">
                <a:solidFill>
                  <a:schemeClr val="tx1"/>
                </a:solidFill>
              </a:rPr>
              <a:t>Correlation of WKCE Subjects in Grade 4</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49323383"/>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4400" y="6344945"/>
            <a:ext cx="7467600" cy="461665"/>
          </a:xfrm>
          <a:prstGeom prst="rect">
            <a:avLst/>
          </a:prstGeom>
          <a:noFill/>
        </p:spPr>
        <p:txBody>
          <a:bodyPr wrap="square" rtlCol="0">
            <a:spAutoFit/>
          </a:bodyPr>
          <a:lstStyle/>
          <a:p>
            <a:r>
              <a:rPr lang="en-US" sz="2400" b="1" dirty="0" smtClean="0"/>
              <a:t>Reading correlates with other subjects more than math</a:t>
            </a:r>
            <a:endParaRPr lang="en-US" sz="2400" b="1" dirty="0"/>
          </a:p>
        </p:txBody>
      </p:sp>
    </p:spTree>
    <p:extLst>
      <p:ext uri="{BB962C8B-B14F-4D97-AF65-F5344CB8AC3E}">
        <p14:creationId xmlns:p14="http://schemas.microsoft.com/office/powerpoint/2010/main" val="9708980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Wisconsin’s testing and the economy today?</a:t>
            </a:r>
            <a:endParaRPr lang="en-US" dirty="0"/>
          </a:p>
        </p:txBody>
      </p:sp>
      <p:sp>
        <p:nvSpPr>
          <p:cNvPr id="3" name="Text Placeholder 2"/>
          <p:cNvSpPr>
            <a:spLocks noGrp="1"/>
          </p:cNvSpPr>
          <p:nvPr>
            <p:ph type="body" idx="1"/>
          </p:nvPr>
        </p:nvSpPr>
        <p:spPr/>
        <p:txBody>
          <a:bodyPr>
            <a:normAutofit/>
          </a:bodyPr>
          <a:lstStyle/>
          <a:p>
            <a:r>
              <a:rPr lang="en-US" sz="2800" b="1" smtClean="0"/>
              <a:t>Context</a:t>
            </a:r>
            <a:endParaRPr 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 name="Title 1"/>
          <p:cNvSpPr>
            <a:spLocks noGrp="1"/>
          </p:cNvSpPr>
          <p:nvPr>
            <p:ph type="title"/>
          </p:nvPr>
        </p:nvSpPr>
        <p:spPr/>
        <p:txBody>
          <a:bodyPr/>
          <a:lstStyle/>
          <a:p>
            <a:r>
              <a:rPr lang="en-US" b="1" dirty="0" smtClean="0">
                <a:solidFill>
                  <a:schemeClr val="tx1"/>
                </a:solidFill>
              </a:rPr>
              <a:t>Correlation of WKCE Subjects in Grade 8</a:t>
            </a:r>
            <a:endParaRPr lang="en-US" b="1"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40105496"/>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4400" y="6344945"/>
            <a:ext cx="7467600" cy="461665"/>
          </a:xfrm>
          <a:prstGeom prst="rect">
            <a:avLst/>
          </a:prstGeom>
          <a:noFill/>
        </p:spPr>
        <p:txBody>
          <a:bodyPr wrap="square" rtlCol="0">
            <a:spAutoFit/>
          </a:bodyPr>
          <a:lstStyle/>
          <a:p>
            <a:r>
              <a:rPr lang="en-US" sz="2400" b="1" dirty="0" smtClean="0"/>
              <a:t>Reading correlates with other subjects more than math</a:t>
            </a:r>
            <a:endParaRPr lang="en-US" sz="2400" b="1" dirty="0"/>
          </a:p>
        </p:txBody>
      </p:sp>
    </p:spTree>
    <p:extLst>
      <p:ext uri="{BB962C8B-B14F-4D97-AF65-F5344CB8AC3E}">
        <p14:creationId xmlns:p14="http://schemas.microsoft.com/office/powerpoint/2010/main" val="351116762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64"/>
            <a:ext cx="8839200" cy="665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77738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70" y="98874"/>
            <a:ext cx="8897112" cy="673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9493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91"/>
            <a:ext cx="9007500" cy="679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67018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634"/>
            <a:ext cx="8610599" cy="663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39959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normAutofit/>
          </a:bodyPr>
          <a:lstStyle/>
          <a:p>
            <a:r>
              <a:rPr lang="en-US" sz="2800" b="1" dirty="0" smtClean="0"/>
              <a:t>Extra slides available</a:t>
            </a:r>
            <a:endParaRPr lang="en-US" sz="2800" b="1" dirty="0"/>
          </a:p>
        </p:txBody>
      </p:sp>
    </p:spTree>
    <p:extLst>
      <p:ext uri="{BB962C8B-B14F-4D97-AF65-F5344CB8AC3E}">
        <p14:creationId xmlns:p14="http://schemas.microsoft.com/office/powerpoint/2010/main" val="21479764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flipH="1">
            <a:off x="0" y="2133600"/>
            <a:ext cx="9240252" cy="3200401"/>
          </a:xfrm>
          <a:custGeom>
            <a:avLst/>
            <a:gdLst>
              <a:gd name="connsiteX0" fmla="*/ 0 w 9240252"/>
              <a:gd name="connsiteY0" fmla="*/ 1050758 h 1050758"/>
              <a:gd name="connsiteX1" fmla="*/ 3561347 w 9240252"/>
              <a:gd name="connsiteY1" fmla="*/ 8021 h 1050758"/>
              <a:gd name="connsiteX2" fmla="*/ 9240252 w 9240252"/>
              <a:gd name="connsiteY2" fmla="*/ 1002631 h 1050758"/>
            </a:gdLst>
            <a:ahLst/>
            <a:cxnLst>
              <a:cxn ang="0">
                <a:pos x="connsiteX0" y="connsiteY0"/>
              </a:cxn>
              <a:cxn ang="0">
                <a:pos x="connsiteX1" y="connsiteY1"/>
              </a:cxn>
              <a:cxn ang="0">
                <a:pos x="connsiteX2" y="connsiteY2"/>
              </a:cxn>
            </a:cxnLst>
            <a:rect l="l" t="t" r="r" b="b"/>
            <a:pathLst>
              <a:path w="9240252" h="1050758">
                <a:moveTo>
                  <a:pt x="0" y="1050758"/>
                </a:moveTo>
                <a:cubicBezTo>
                  <a:pt x="1010652" y="533400"/>
                  <a:pt x="2021305" y="16042"/>
                  <a:pt x="3561347" y="8021"/>
                </a:cubicBezTo>
                <a:cubicBezTo>
                  <a:pt x="5101389" y="0"/>
                  <a:pt x="7170820" y="501315"/>
                  <a:pt x="9240252" y="1002631"/>
                </a:cubicBezTo>
              </a:path>
            </a:pathLst>
          </a:custGeom>
          <a:gradFill flip="none" rotWithShape="1">
            <a:gsLst>
              <a:gs pos="0">
                <a:schemeClr val="bg1">
                  <a:alpha val="50000"/>
                </a:schemeClr>
              </a:gs>
              <a:gs pos="100000">
                <a:schemeClr val="bg1">
                  <a:alpha val="0"/>
                </a:schemeClr>
              </a:gs>
            </a:gsLst>
            <a:lin ang="5400000" scaled="1"/>
            <a:tileRect/>
          </a:gradFill>
          <a:ln w="76200">
            <a:noFill/>
          </a:ln>
          <a:effectLst>
            <a:softEdge rad="635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 name="TextBox 3"/>
          <p:cNvSpPr txBox="1"/>
          <p:nvPr/>
        </p:nvSpPr>
        <p:spPr>
          <a:xfrm>
            <a:off x="1143000" y="76200"/>
            <a:ext cx="6781800" cy="400110"/>
          </a:xfrm>
          <a:prstGeom prst="rect">
            <a:avLst/>
          </a:prstGeom>
          <a:noFill/>
        </p:spPr>
        <p:txBody>
          <a:bodyPr wrap="square" rtlCol="0">
            <a:spAutoFit/>
          </a:bodyPr>
          <a:lstStyle/>
          <a:p>
            <a:pPr algn="ctr"/>
            <a:r>
              <a:rPr lang="en-US" sz="2000" b="1" dirty="0" smtClean="0"/>
              <a:t>Economic Gap by Race and Locale</a:t>
            </a:r>
            <a:endParaRPr lang="en-US" sz="2000" b="1" dirty="0"/>
          </a:p>
        </p:txBody>
      </p:sp>
      <p:pic>
        <p:nvPicPr>
          <p:cNvPr id="1026" name="Picture 2"/>
          <p:cNvPicPr>
            <a:picLocks noChangeAspect="1" noChangeArrowheads="1"/>
          </p:cNvPicPr>
          <p:nvPr/>
        </p:nvPicPr>
        <p:blipFill>
          <a:blip r:embed="rId3" cstate="print"/>
          <a:srcRect/>
          <a:stretch>
            <a:fillRect/>
          </a:stretch>
        </p:blipFill>
        <p:spPr bwMode="auto">
          <a:xfrm>
            <a:off x="457200" y="533400"/>
            <a:ext cx="8024813" cy="6102519"/>
          </a:xfrm>
          <a:prstGeom prst="rect">
            <a:avLst/>
          </a:prstGeom>
          <a:noFill/>
          <a:ln w="9525">
            <a:noFill/>
            <a:miter lim="800000"/>
            <a:headEnd/>
            <a:tailEnd/>
          </a:ln>
        </p:spPr>
      </p:pic>
    </p:spTree>
    <p:extLst>
      <p:ext uri="{BB962C8B-B14F-4D97-AF65-F5344CB8AC3E}">
        <p14:creationId xmlns:p14="http://schemas.microsoft.com/office/powerpoint/2010/main" val="259053107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551"/>
            <a:ext cx="8839200" cy="684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042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341"/>
            <a:ext cx="8991600" cy="690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45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Some definitions</a:t>
            </a:r>
            <a:endParaRPr lang="en-US" b="1" dirty="0">
              <a:solidFill>
                <a:schemeClr val="tx1"/>
              </a:solidFill>
            </a:endParaRPr>
          </a:p>
        </p:txBody>
      </p:sp>
      <p:sp>
        <p:nvSpPr>
          <p:cNvPr id="3" name="Content Placeholder 2"/>
          <p:cNvSpPr>
            <a:spLocks noGrp="1"/>
          </p:cNvSpPr>
          <p:nvPr>
            <p:ph sz="quarter" idx="1"/>
          </p:nvPr>
        </p:nvSpPr>
        <p:spPr/>
        <p:txBody>
          <a:bodyPr/>
          <a:lstStyle/>
          <a:p>
            <a:r>
              <a:rPr lang="en-US" b="1" dirty="0" smtClean="0"/>
              <a:t>Scale score</a:t>
            </a:r>
            <a:r>
              <a:rPr lang="en-US" dirty="0" smtClean="0"/>
              <a:t>—a student’s score on a standardized test</a:t>
            </a:r>
          </a:p>
          <a:p>
            <a:r>
              <a:rPr lang="en-US" b="1" dirty="0" err="1" smtClean="0"/>
              <a:t>Cutpoints</a:t>
            </a:r>
            <a:r>
              <a:rPr lang="en-US" dirty="0" smtClean="0"/>
              <a:t>—the scale score that divides categories of performance like proficient and not-proficient</a:t>
            </a:r>
          </a:p>
          <a:p>
            <a:r>
              <a:rPr lang="en-US" b="1" dirty="0" smtClean="0"/>
              <a:t>TIMSS</a:t>
            </a:r>
            <a:r>
              <a:rPr lang="en-US" dirty="0" smtClean="0"/>
              <a:t>—Trends in International Mathematics and Science Study, an international assessment</a:t>
            </a:r>
          </a:p>
          <a:p>
            <a:r>
              <a:rPr lang="en-US" b="1" dirty="0" smtClean="0"/>
              <a:t>NAEP</a:t>
            </a:r>
            <a:r>
              <a:rPr lang="en-US" dirty="0" smtClean="0"/>
              <a:t>—National Assessment of Educational Progress, a national assessment in several subjects</a:t>
            </a:r>
          </a:p>
          <a:p>
            <a:r>
              <a:rPr lang="en-US" b="1" dirty="0" smtClean="0"/>
              <a:t>Correlation</a:t>
            </a:r>
            <a:r>
              <a:rPr lang="en-US" dirty="0" smtClean="0"/>
              <a:t>—a measure from 0 to 1 of the interdependence of two measures</a:t>
            </a:r>
          </a:p>
          <a:p>
            <a:endParaRPr lang="en-US" dirty="0" smtClean="0"/>
          </a:p>
          <a:p>
            <a:endParaRPr lang="en-US" b="1" dirty="0" smtClean="0"/>
          </a:p>
          <a:p>
            <a:endParaRPr lang="en-US" dirty="0" smtClean="0"/>
          </a:p>
          <a:p>
            <a:endParaRPr lang="en-US" dirty="0"/>
          </a:p>
        </p:txBody>
      </p:sp>
    </p:spTree>
    <p:extLst>
      <p:ext uri="{BB962C8B-B14F-4D97-AF65-F5344CB8AC3E}">
        <p14:creationId xmlns:p14="http://schemas.microsoft.com/office/powerpoint/2010/main" val="1253519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Scale Score </a:t>
            </a:r>
            <a:r>
              <a:rPr lang="en-US" b="1" dirty="0" err="1" smtClean="0">
                <a:solidFill>
                  <a:schemeClr val="tx1"/>
                </a:solidFill>
              </a:rPr>
              <a:t>Cutpoints</a:t>
            </a:r>
            <a:r>
              <a:rPr lang="en-US" b="1" dirty="0" smtClean="0">
                <a:solidFill>
                  <a:schemeClr val="tx1"/>
                </a:solidFill>
              </a:rPr>
              <a:t> in Perspective</a:t>
            </a:r>
            <a:endParaRPr lang="en-US"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61" r="2521"/>
          <a:stretch>
            <a:fillRect/>
          </a:stretch>
        </p:blipFill>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971800" y="2286000"/>
            <a:ext cx="0" cy="350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4724400"/>
            <a:ext cx="75438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81400" y="1905000"/>
            <a:ext cx="4572000" cy="1569660"/>
          </a:xfrm>
          <a:prstGeom prst="rect">
            <a:avLst/>
          </a:prstGeom>
          <a:noFill/>
        </p:spPr>
        <p:txBody>
          <a:bodyPr wrap="square" rtlCol="0">
            <a:spAutoFit/>
          </a:bodyPr>
          <a:lstStyle/>
          <a:p>
            <a:r>
              <a:rPr lang="en-US" sz="2400" b="1" dirty="0" smtClean="0"/>
              <a:t>Wisconsin sets proficiency </a:t>
            </a:r>
            <a:r>
              <a:rPr lang="en-US" sz="2400" b="1" dirty="0" err="1" smtClean="0"/>
              <a:t>cutpoints</a:t>
            </a:r>
            <a:r>
              <a:rPr lang="en-US" sz="2400" b="1" dirty="0" smtClean="0"/>
              <a:t> in reading well below NAEP basic and below other states</a:t>
            </a:r>
            <a:endParaRPr lang="en-US" sz="2400" b="1" dirty="0"/>
          </a:p>
        </p:txBody>
      </p:sp>
    </p:spTree>
    <p:extLst>
      <p:ext uri="{BB962C8B-B14F-4D97-AF65-F5344CB8AC3E}">
        <p14:creationId xmlns:p14="http://schemas.microsoft.com/office/powerpoint/2010/main" val="3857385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41"/>
            <a:ext cx="8991600" cy="672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4191000"/>
            <a:ext cx="4114800" cy="830997"/>
          </a:xfrm>
          <a:prstGeom prst="rect">
            <a:avLst/>
          </a:prstGeom>
          <a:noFill/>
        </p:spPr>
        <p:txBody>
          <a:bodyPr wrap="square" rtlCol="0">
            <a:spAutoFit/>
          </a:bodyPr>
          <a:lstStyle/>
          <a:p>
            <a:r>
              <a:rPr lang="en-US" sz="2400" b="1" dirty="0" smtClean="0"/>
              <a:t>In international comparisons in </a:t>
            </a:r>
            <a:r>
              <a:rPr lang="en-US" sz="2400" b="1" u="sng" dirty="0" smtClean="0"/>
              <a:t>math</a:t>
            </a:r>
            <a:r>
              <a:rPr lang="en-US" sz="2400" b="1" dirty="0" smtClean="0"/>
              <a:t> Wisconsin fares well</a:t>
            </a:r>
            <a:endParaRPr lang="en-US" sz="2400" b="1" dirty="0"/>
          </a:p>
        </p:txBody>
      </p:sp>
    </p:spTree>
    <p:extLst>
      <p:ext uri="{BB962C8B-B14F-4D97-AF65-F5344CB8AC3E}">
        <p14:creationId xmlns:p14="http://schemas.microsoft.com/office/powerpoint/2010/main" val="3093059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35836" y="381000"/>
            <a:ext cx="0" cy="541020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0"/>
            <a:ext cx="9119616" cy="680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584192" y="381000"/>
            <a:ext cx="0" cy="56388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4191000"/>
            <a:ext cx="4114800" cy="830997"/>
          </a:xfrm>
          <a:prstGeom prst="rect">
            <a:avLst/>
          </a:prstGeom>
          <a:noFill/>
        </p:spPr>
        <p:txBody>
          <a:bodyPr wrap="square" rtlCol="0">
            <a:spAutoFit/>
          </a:bodyPr>
          <a:lstStyle/>
          <a:p>
            <a:r>
              <a:rPr lang="en-US" sz="2400" b="1" dirty="0" smtClean="0"/>
              <a:t>In international comparisons in </a:t>
            </a:r>
            <a:r>
              <a:rPr lang="en-US" sz="2400" b="1" u="sng" dirty="0" smtClean="0"/>
              <a:t>math</a:t>
            </a:r>
            <a:r>
              <a:rPr lang="en-US" sz="2400" b="1" dirty="0" smtClean="0"/>
              <a:t> Wisconsin fares well</a:t>
            </a:r>
            <a:endParaRPr lang="en-US" sz="2400" b="1" dirty="0"/>
          </a:p>
        </p:txBody>
      </p:sp>
    </p:spTree>
    <p:extLst>
      <p:ext uri="{BB962C8B-B14F-4D97-AF65-F5344CB8AC3E}">
        <p14:creationId xmlns:p14="http://schemas.microsoft.com/office/powerpoint/2010/main" val="693594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6" y="0"/>
            <a:ext cx="8881294" cy="68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3600" y="5606534"/>
            <a:ext cx="2114266" cy="369332"/>
          </a:xfrm>
          <a:prstGeom prst="rect">
            <a:avLst/>
          </a:prstGeom>
          <a:noFill/>
        </p:spPr>
        <p:txBody>
          <a:bodyPr wrap="square" rtlCol="0">
            <a:spAutoFit/>
          </a:bodyPr>
          <a:lstStyle/>
          <a:p>
            <a:r>
              <a:rPr lang="en-US" b="1" dirty="0" smtClean="0"/>
              <a:t>Basic</a:t>
            </a:r>
          </a:p>
        </p:txBody>
      </p:sp>
      <p:sp>
        <p:nvSpPr>
          <p:cNvPr id="5" name="TextBox 4"/>
          <p:cNvSpPr txBox="1"/>
          <p:nvPr/>
        </p:nvSpPr>
        <p:spPr>
          <a:xfrm>
            <a:off x="5257800" y="762000"/>
            <a:ext cx="2114266" cy="369332"/>
          </a:xfrm>
          <a:prstGeom prst="rect">
            <a:avLst/>
          </a:prstGeom>
          <a:noFill/>
        </p:spPr>
        <p:txBody>
          <a:bodyPr wrap="square" rtlCol="0">
            <a:spAutoFit/>
          </a:bodyPr>
          <a:lstStyle/>
          <a:p>
            <a:r>
              <a:rPr lang="en-US" b="1" dirty="0" smtClean="0"/>
              <a:t>Proficient</a:t>
            </a:r>
          </a:p>
        </p:txBody>
      </p:sp>
      <p:sp>
        <p:nvSpPr>
          <p:cNvPr id="6" name="TextBox 5"/>
          <p:cNvSpPr txBox="1"/>
          <p:nvPr/>
        </p:nvSpPr>
        <p:spPr>
          <a:xfrm>
            <a:off x="2133600" y="1263134"/>
            <a:ext cx="2114266" cy="369332"/>
          </a:xfrm>
          <a:prstGeom prst="rect">
            <a:avLst/>
          </a:prstGeom>
          <a:noFill/>
        </p:spPr>
        <p:txBody>
          <a:bodyPr wrap="square" rtlCol="0">
            <a:spAutoFit/>
          </a:bodyPr>
          <a:lstStyle/>
          <a:p>
            <a:r>
              <a:rPr lang="en-US" b="1" dirty="0" smtClean="0"/>
              <a:t>C range</a:t>
            </a:r>
          </a:p>
        </p:txBody>
      </p:sp>
      <p:sp>
        <p:nvSpPr>
          <p:cNvPr id="7" name="TextBox 6"/>
          <p:cNvSpPr txBox="1"/>
          <p:nvPr/>
        </p:nvSpPr>
        <p:spPr>
          <a:xfrm>
            <a:off x="7086600" y="5613189"/>
            <a:ext cx="1057133" cy="369332"/>
          </a:xfrm>
          <a:prstGeom prst="rect">
            <a:avLst/>
          </a:prstGeom>
          <a:noFill/>
        </p:spPr>
        <p:txBody>
          <a:bodyPr wrap="square" rtlCol="0">
            <a:spAutoFit/>
          </a:bodyPr>
          <a:lstStyle/>
          <a:p>
            <a:r>
              <a:rPr lang="en-US" b="1" dirty="0" smtClean="0"/>
              <a:t>B range</a:t>
            </a:r>
          </a:p>
        </p:txBody>
      </p:sp>
      <p:sp>
        <p:nvSpPr>
          <p:cNvPr id="8" name="TextBox 7"/>
          <p:cNvSpPr txBox="1"/>
          <p:nvPr/>
        </p:nvSpPr>
        <p:spPr>
          <a:xfrm>
            <a:off x="2971800" y="4419600"/>
            <a:ext cx="4114800" cy="1200329"/>
          </a:xfrm>
          <a:prstGeom prst="rect">
            <a:avLst/>
          </a:prstGeom>
          <a:noFill/>
        </p:spPr>
        <p:txBody>
          <a:bodyPr wrap="square" rtlCol="0">
            <a:spAutoFit/>
          </a:bodyPr>
          <a:lstStyle/>
          <a:p>
            <a:r>
              <a:rPr lang="en-US" sz="2400" b="1" dirty="0" smtClean="0"/>
              <a:t>Wisconsin outperforms many states in </a:t>
            </a:r>
            <a:r>
              <a:rPr lang="en-US" sz="2400" b="1" u="sng" dirty="0" smtClean="0"/>
              <a:t>math</a:t>
            </a:r>
            <a:r>
              <a:rPr lang="en-US" sz="2400" b="1" dirty="0" smtClean="0"/>
              <a:t> on TIMSS and NAEP</a:t>
            </a:r>
            <a:endParaRPr lang="en-US" sz="2400" b="1" dirty="0"/>
          </a:p>
        </p:txBody>
      </p:sp>
      <p:cxnSp>
        <p:nvCxnSpPr>
          <p:cNvPr id="9" name="Straight Arrow Connector 8"/>
          <p:cNvCxnSpPr/>
          <p:nvPr/>
        </p:nvCxnSpPr>
        <p:spPr>
          <a:xfrm flipH="1" flipV="1">
            <a:off x="6400800" y="2209800"/>
            <a:ext cx="3048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244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914</TotalTime>
  <Words>1169</Words>
  <Application>Microsoft Office PowerPoint</Application>
  <PresentationFormat>On-screen Show (4:3)</PresentationFormat>
  <Paragraphs>206</Paragraphs>
  <Slides>48</Slides>
  <Notes>20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Origin</vt:lpstr>
      <vt:lpstr>Using Data to Identify Priorities in an Accountability System</vt:lpstr>
      <vt:lpstr>Opening Thought</vt:lpstr>
      <vt:lpstr>Outline and Purpose</vt:lpstr>
      <vt:lpstr>Where is Wisconsin’s testing and the economy today?</vt:lpstr>
      <vt:lpstr>Some definitions</vt:lpstr>
      <vt:lpstr>Scale Score Cutpoints in Perspective</vt:lpstr>
      <vt:lpstr>PowerPoint Presentation</vt:lpstr>
      <vt:lpstr>PowerPoint Presentation</vt:lpstr>
      <vt:lpstr>PowerPoint Presentation</vt:lpstr>
      <vt:lpstr>PowerPoint Presentation</vt:lpstr>
      <vt:lpstr>PowerPoint Presentation</vt:lpstr>
      <vt:lpstr>Education Matters for Unemployment</vt:lpstr>
      <vt:lpstr>PowerPoint Presentation</vt:lpstr>
      <vt:lpstr>Growing Poverty</vt:lpstr>
      <vt:lpstr>Poverty today</vt:lpstr>
      <vt:lpstr>The Future — Racial Change </vt:lpstr>
      <vt:lpstr>Where do we struggle to educate children?</vt:lpstr>
      <vt:lpstr>Racial Breakdown of Grade 4 in 2009-2010</vt:lpstr>
      <vt:lpstr>Conditional Density of G4 WKCE Reading</vt:lpstr>
      <vt:lpstr>PowerPoint Presentation</vt:lpstr>
      <vt:lpstr>PowerPoint Presentation</vt:lpstr>
      <vt:lpstr>PowerPoint Presentation</vt:lpstr>
      <vt:lpstr>PowerPoint Presentation</vt:lpstr>
      <vt:lpstr>When can we help kids most?</vt:lpstr>
      <vt:lpstr>Why transitions?</vt:lpstr>
      <vt:lpstr>What kinds of indicators matter?</vt:lpstr>
      <vt:lpstr>Dropouts Matter</vt:lpstr>
      <vt:lpstr>From Reaction to Prediction—An Example</vt:lpstr>
      <vt:lpstr>What does this mean?</vt:lpstr>
      <vt:lpstr>Some Estimates of College Success</vt:lpstr>
      <vt:lpstr>English Remediation Projections 2008-2011 ACT</vt:lpstr>
      <vt:lpstr>Math Remediation Projections 2008-2011 ACT</vt:lpstr>
      <vt:lpstr>PowerPoint Presentation</vt:lpstr>
      <vt:lpstr>PowerPoint Presentation</vt:lpstr>
      <vt:lpstr>PowerPoint Presentation</vt:lpstr>
      <vt:lpstr>Literacy is Foundational</vt:lpstr>
      <vt:lpstr>NAEP Performance in 1994</vt:lpstr>
      <vt:lpstr>NAEP Performance in 2009</vt:lpstr>
      <vt:lpstr>Correlation of WKCE Subjects in Grade 4</vt:lpstr>
      <vt:lpstr>Correlation of WKCE Subjects in Grade 8</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E. Knowles</dc:creator>
  <cp:lastModifiedBy>Jared E. Knowles</cp:lastModifiedBy>
  <cp:revision>59</cp:revision>
  <dcterms:created xsi:type="dcterms:W3CDTF">2011-09-19T00:33:55Z</dcterms:created>
  <dcterms:modified xsi:type="dcterms:W3CDTF">2011-09-22T18:03:23Z</dcterms:modified>
</cp:coreProperties>
</file>