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350" r:id="rId5"/>
    <p:sldId id="428" r:id="rId6"/>
    <p:sldId id="456" r:id="rId7"/>
    <p:sldId id="455" r:id="rId8"/>
    <p:sldId id="431" r:id="rId9"/>
    <p:sldId id="349" r:id="rId10"/>
    <p:sldId id="399" r:id="rId11"/>
    <p:sldId id="427" r:id="rId12"/>
    <p:sldId id="430" r:id="rId13"/>
    <p:sldId id="440" r:id="rId14"/>
    <p:sldId id="374" r:id="rId15"/>
    <p:sldId id="424" r:id="rId16"/>
    <p:sldId id="425" r:id="rId17"/>
    <p:sldId id="426" r:id="rId18"/>
    <p:sldId id="432" r:id="rId19"/>
    <p:sldId id="448" r:id="rId20"/>
    <p:sldId id="433" r:id="rId21"/>
    <p:sldId id="434" r:id="rId22"/>
    <p:sldId id="435" r:id="rId23"/>
    <p:sldId id="442" r:id="rId24"/>
    <p:sldId id="436" r:id="rId25"/>
    <p:sldId id="443" r:id="rId26"/>
    <p:sldId id="445" r:id="rId27"/>
    <p:sldId id="446" r:id="rId28"/>
    <p:sldId id="447" r:id="rId29"/>
    <p:sldId id="449" r:id="rId30"/>
    <p:sldId id="438" r:id="rId31"/>
    <p:sldId id="453" r:id="rId32"/>
    <p:sldId id="454" r:id="rId33"/>
    <p:sldId id="452" r:id="rId3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C277A"/>
    <a:srgbClr val="0E0FC8"/>
    <a:srgbClr val="255295"/>
    <a:srgbClr val="18806C"/>
    <a:srgbClr val="05CDD7"/>
    <a:srgbClr val="5639D4"/>
    <a:srgbClr val="23C83F"/>
    <a:srgbClr val="119EDA"/>
    <a:srgbClr val="1F2264"/>
    <a:srgbClr val="156A5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5" autoAdjust="0"/>
    <p:restoredTop sz="86380" autoAdjust="0"/>
  </p:normalViewPr>
  <p:slideViewPr>
    <p:cSldViewPr snapToGrid="0">
      <p:cViewPr>
        <p:scale>
          <a:sx n="100" d="100"/>
          <a:sy n="100" d="100"/>
        </p:scale>
        <p:origin x="-324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384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830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98495F95-E6E1-43C6-BA4F-96A78F1386C7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A42816D4-2859-4F7A-ADCF-EC06E8FBE8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801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pPr>
              <a:defRPr/>
            </a:pPr>
            <a:fld id="{EFD94392-0EC6-487E-A323-3AAB8EFF1E88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pPr>
              <a:defRPr/>
            </a:pPr>
            <a:fld id="{B8DB3C69-16F6-466A-B3B3-DB0E2089E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972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57C1-5F6C-45FA-BF00-FA3393B52152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5A1AF-0FAF-4A43-BF78-FFD67272E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9A7B3-B36C-45AF-A0D5-195A2ED8EEF1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7F450-B010-44F3-A87C-A52A6F362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72F6B-04C2-4D48-84CC-8B68B19FCD8F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CE99B-75FC-4C07-9182-8D8CEE233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3415E-5B39-4CD8-A8E4-32608CD6D61F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91DD7-576A-4572-9584-7E1C72719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B72CD-9738-4307-983B-810B3FBFC3F3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A02BE-CE23-4449-BB2F-1CABC1927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6D289-C583-4BF2-8E87-21AE747C48CC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101D5-1458-4871-B908-3E0241C4C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D6C59D-F18C-4773-9645-551455268564}" type="datetimeFigureOut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B01E32-8237-40D5-A2A8-5E73551FA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DPIlogo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21600" y="6161238"/>
            <a:ext cx="1287780" cy="619038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 spd="slow"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Gadget"/>
          <a:ea typeface="+mj-ea"/>
          <a:cs typeface="Gadget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redknowles.com/" TargetMode="External"/><Relationship Id="rId2" Type="http://schemas.openxmlformats.org/officeDocument/2006/relationships/hyperlink" Target="mailto:jared.knowles@dpi.wi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206500"/>
            <a:ext cx="7772400" cy="1755775"/>
          </a:xfrm>
        </p:spPr>
        <p:txBody>
          <a:bodyPr/>
          <a:lstStyle/>
          <a:p>
            <a:r>
              <a:rPr lang="en-US" b="1" dirty="0" smtClean="0"/>
              <a:t>Building and Deploying an Early Warning System: Lessons Learned from a Large Scale Pilot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743325"/>
            <a:ext cx="6400800" cy="1752600"/>
          </a:xfrm>
        </p:spPr>
        <p:txBody>
          <a:bodyPr/>
          <a:lstStyle/>
          <a:p>
            <a:r>
              <a:rPr lang="en-US" sz="2400" dirty="0" smtClean="0"/>
              <a:t>Jared Knowles</a:t>
            </a:r>
          </a:p>
          <a:p>
            <a:r>
              <a:rPr lang="en-US" sz="2400" dirty="0" smtClean="0"/>
              <a:t>Research Analyst</a:t>
            </a:r>
          </a:p>
          <a:p>
            <a:r>
              <a:rPr lang="en-US" sz="2400" dirty="0" smtClean="0"/>
              <a:t>Wisconsin Department of Public Instruction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8325" y="5600700"/>
            <a:ext cx="5400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C277A"/>
                </a:solidFill>
              </a:rPr>
              <a:t>STATS-DC July 2013</a:t>
            </a:r>
          </a:p>
          <a:p>
            <a:pPr algn="ctr"/>
            <a:r>
              <a:rPr lang="en-US" dirty="0" smtClean="0">
                <a:solidFill>
                  <a:srgbClr val="1C277A"/>
                </a:solidFill>
              </a:rPr>
              <a:t>Washington, D.C.</a:t>
            </a:r>
            <a:endParaRPr lang="en-US" dirty="0">
              <a:solidFill>
                <a:srgbClr val="1C277A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Awareness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1475" cy="4525963"/>
          </a:xfrm>
        </p:spPr>
        <p:txBody>
          <a:bodyPr/>
          <a:lstStyle/>
          <a:p>
            <a:r>
              <a:rPr lang="en-US" sz="2400" dirty="0" smtClean="0"/>
              <a:t>Title I Coordinators</a:t>
            </a:r>
          </a:p>
          <a:p>
            <a:r>
              <a:rPr lang="en-US" sz="2400" dirty="0" smtClean="0"/>
              <a:t>Accountability Trainers</a:t>
            </a:r>
          </a:p>
          <a:p>
            <a:r>
              <a:rPr lang="en-US" sz="2400" dirty="0" smtClean="0"/>
              <a:t>Statewide PBIS Network</a:t>
            </a:r>
          </a:p>
          <a:p>
            <a:r>
              <a:rPr lang="en-US" sz="2400" dirty="0" smtClean="0"/>
              <a:t>CESA Support Network</a:t>
            </a:r>
          </a:p>
          <a:p>
            <a:r>
              <a:rPr lang="en-US" sz="2400" dirty="0" smtClean="0"/>
              <a:t>SSEDAC</a:t>
            </a:r>
          </a:p>
          <a:p>
            <a:r>
              <a:rPr lang="en-US" sz="2400" dirty="0" smtClean="0"/>
              <a:t>School Administrators Alliance</a:t>
            </a:r>
          </a:p>
          <a:p>
            <a:r>
              <a:rPr lang="en-US" sz="2400" dirty="0" smtClean="0"/>
              <a:t>School Counselors Association</a:t>
            </a:r>
          </a:p>
          <a:p>
            <a:r>
              <a:rPr lang="en-US" sz="2400" dirty="0" smtClean="0"/>
              <a:t>WERAC</a:t>
            </a:r>
          </a:p>
          <a:p>
            <a:r>
              <a:rPr lang="en-US" sz="2400" dirty="0" smtClean="0"/>
              <a:t>National Forum on Education Statistics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600575" y="1619250"/>
            <a:ext cx="4181475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 Midwest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 smtClean="0">
                <a:solidFill>
                  <a:schemeClr val="bg1"/>
                </a:solidFill>
                <a:latin typeface="+mn-lt"/>
                <a:cs typeface="+mn-cs"/>
              </a:rPr>
              <a:t>Partners at WCER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 smtClean="0">
                <a:solidFill>
                  <a:schemeClr val="bg1"/>
                </a:solidFill>
                <a:latin typeface="+mn-lt"/>
                <a:cs typeface="+mn-cs"/>
              </a:rPr>
              <a:t>Department of Children and Families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Members of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WISEexplore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Process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8926" y="2419349"/>
            <a:ext cx="1952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Demographics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 rot="20547000">
            <a:off x="60353" y="2946884"/>
            <a:ext cx="1952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Attendance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 rot="859148">
            <a:off x="1343025" y="2222985"/>
            <a:ext cx="1952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Assessments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 rot="310279">
            <a:off x="1504949" y="3135899"/>
            <a:ext cx="1952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Disciplinary Events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 rot="1841265">
            <a:off x="847225" y="3825041"/>
            <a:ext cx="1325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Mobility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 rot="1332276">
            <a:off x="-120624" y="3975585"/>
            <a:ext cx="1952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+mn-lt"/>
              </a:rPr>
              <a:t>Location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577" y="1552575"/>
            <a:ext cx="2447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bg1"/>
                </a:solidFill>
                <a:latin typeface="+mn-lt"/>
              </a:rPr>
              <a:t>STATE DATA</a:t>
            </a:r>
            <a:endParaRPr lang="en-US" sz="24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Bent-Up Arrow 13"/>
          <p:cNvSpPr/>
          <p:nvPr/>
        </p:nvSpPr>
        <p:spPr>
          <a:xfrm rot="5400000">
            <a:off x="1120787" y="4559312"/>
            <a:ext cx="1638300" cy="1530326"/>
          </a:xfrm>
          <a:prstGeom prst="bentUpArrow">
            <a:avLst>
              <a:gd name="adj1" fmla="val 12023"/>
              <a:gd name="adj2" fmla="val 22784"/>
              <a:gd name="adj3" fmla="val 357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95674" y="5715000"/>
            <a:ext cx="2257425" cy="830997"/>
          </a:xfrm>
          <a:prstGeom prst="rect">
            <a:avLst/>
          </a:prstGeom>
          <a:noFill/>
          <a:ln w="539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Student Risk Identification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57499" y="2114550"/>
            <a:ext cx="35909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+mn-lt"/>
              </a:rPr>
              <a:t>Teacher / program context</a:t>
            </a:r>
          </a:p>
          <a:p>
            <a:pPr algn="ctr"/>
            <a:endParaRPr lang="en-US" sz="2000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+mn-lt"/>
              </a:rPr>
              <a:t>Parent input</a:t>
            </a:r>
          </a:p>
          <a:p>
            <a:pPr algn="ctr"/>
            <a:endParaRPr lang="en-US" sz="2000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+mn-lt"/>
              </a:rPr>
              <a:t>Special circumstances</a:t>
            </a:r>
          </a:p>
          <a:p>
            <a:pPr algn="ctr"/>
            <a:endParaRPr lang="en-US" sz="2000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2000" b="1" u="sng" dirty="0" smtClean="0">
                <a:solidFill>
                  <a:schemeClr val="bg1"/>
                </a:solidFill>
                <a:latin typeface="+mn-lt"/>
              </a:rPr>
              <a:t>CONTEXT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65477" y="1543050"/>
            <a:ext cx="3330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bg1"/>
                </a:solidFill>
                <a:latin typeface="+mn-lt"/>
              </a:rPr>
              <a:t>LOCAL KNOWLEDGE</a:t>
            </a:r>
            <a:endParaRPr lang="en-US" sz="24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Up-Down Arrow 17"/>
          <p:cNvSpPr/>
          <p:nvPr/>
        </p:nvSpPr>
        <p:spPr>
          <a:xfrm>
            <a:off x="4419600" y="4705350"/>
            <a:ext cx="428625" cy="91439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9076696">
            <a:off x="5738572" y="4904537"/>
            <a:ext cx="1500253" cy="4815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696075" y="2924175"/>
            <a:ext cx="2076450" cy="830997"/>
          </a:xfrm>
          <a:prstGeom prst="rect">
            <a:avLst/>
          </a:prstGeom>
          <a:noFill/>
          <a:ln w="539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Intervention Strategies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295275" y="4171950"/>
            <a:ext cx="53721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733800" y="4171950"/>
            <a:ext cx="53721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Pilot Reports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1843998"/>
            <a:ext cx="8362950" cy="379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Pilot Reports - Student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5064" y="1571625"/>
            <a:ext cx="3960204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Pilot Reports - School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0" y="1495425"/>
            <a:ext cx="4028735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550" y="1495424"/>
            <a:ext cx="4019550" cy="5185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Survey sought to identify the utility of the DEWS reports in relation to existing Early Warning System / identification measures</a:t>
            </a:r>
          </a:p>
          <a:p>
            <a:pPr>
              <a:buNone/>
            </a:pPr>
            <a:r>
              <a:rPr lang="en-US" sz="2800" b="1" dirty="0" smtClean="0"/>
              <a:t>Asked about:</a:t>
            </a:r>
          </a:p>
          <a:p>
            <a:r>
              <a:rPr lang="en-US" sz="2800" dirty="0" smtClean="0"/>
              <a:t>usefulness of DEWS report</a:t>
            </a:r>
          </a:p>
          <a:p>
            <a:r>
              <a:rPr lang="en-US" sz="2800" dirty="0" smtClean="0"/>
              <a:t>usefulness of interpretation guides</a:t>
            </a:r>
          </a:p>
          <a:p>
            <a:r>
              <a:rPr lang="en-US" sz="2800" dirty="0" smtClean="0"/>
              <a:t>desire to have DEWS available</a:t>
            </a:r>
          </a:p>
          <a:p>
            <a:r>
              <a:rPr lang="en-US" sz="2800" dirty="0" err="1" smtClean="0"/>
              <a:t>WISEdash</a:t>
            </a:r>
            <a:r>
              <a:rPr lang="en-US" sz="2800" dirty="0" smtClean="0"/>
              <a:t> usage</a:t>
            </a:r>
          </a:p>
          <a:p>
            <a:r>
              <a:rPr lang="en-US" sz="2800" dirty="0" smtClean="0"/>
              <a:t>Likelihood to use </a:t>
            </a:r>
            <a:r>
              <a:rPr lang="en-US" sz="2800" dirty="0" err="1" smtClean="0"/>
              <a:t>WISEdash</a:t>
            </a:r>
            <a:r>
              <a:rPr lang="en-US" sz="2800" dirty="0" smtClean="0"/>
              <a:t> if DEWS included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Survey Summary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18 of the 34 participating pilot schools have responded to the survey so far (52.9%)</a:t>
            </a:r>
          </a:p>
          <a:p>
            <a:r>
              <a:rPr lang="en-US" sz="2800" dirty="0" smtClean="0"/>
              <a:t>15 of the respondents indicated they “fully reviewed” the results</a:t>
            </a:r>
          </a:p>
          <a:p>
            <a:r>
              <a:rPr lang="en-US" sz="2800" dirty="0" smtClean="0"/>
              <a:t>6 schools have been interviewed</a:t>
            </a:r>
          </a:p>
          <a:p>
            <a:r>
              <a:rPr lang="en-US" sz="2800" dirty="0" smtClean="0"/>
              <a:t>5 schools said staff reviewed the reports individually, 11 said staff reviewed them in a group working together</a:t>
            </a:r>
          </a:p>
          <a:p>
            <a:endParaRPr lang="en-US" sz="2800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Overall Valuable!</a:t>
            </a:r>
            <a:endParaRPr lang="en-US" dirty="0"/>
          </a:p>
        </p:txBody>
      </p:sp>
      <p:pic>
        <p:nvPicPr>
          <p:cNvPr id="1027" name="Picture 3" descr="G:\DPI-WIDE\LONGTERM\Dropout Early Warning System\Pilot project 2013\PilotSurvey\figure\unnamed-chunk-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" y="1552575"/>
            <a:ext cx="7315200" cy="4572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Identifies Students Missed</a:t>
            </a:r>
            <a:endParaRPr lang="en-US" dirty="0"/>
          </a:p>
        </p:txBody>
      </p:sp>
      <p:pic>
        <p:nvPicPr>
          <p:cNvPr id="2051" name="Picture 3" descr="G:\DPI-WIDE\LONGTERM\Dropout Early Warning System\Pilot project 2013\PilotSurvey\figure\unnamed-chunk-6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2150" y="1543049"/>
            <a:ext cx="5076825" cy="50768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Does Not Miss Many Students</a:t>
            </a:r>
            <a:endParaRPr lang="en-US" dirty="0"/>
          </a:p>
        </p:txBody>
      </p:sp>
      <p:pic>
        <p:nvPicPr>
          <p:cNvPr id="3074" name="Picture 2" descr="G:\DPI-WIDE\LONGTERM\Dropout Early Warning System\Pilot project 2013\PilotSurvey\figure\unnamed-chunk-6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533525"/>
            <a:ext cx="5162550" cy="51625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Principles for a Dropout Early Warning System</a:t>
            </a:r>
          </a:p>
          <a:p>
            <a:r>
              <a:rPr lang="en-US" dirty="0" smtClean="0"/>
              <a:t>Building a Statewide DEWS</a:t>
            </a:r>
          </a:p>
          <a:p>
            <a:r>
              <a:rPr lang="en-US" dirty="0" smtClean="0"/>
              <a:t>Piloting a DEWS</a:t>
            </a:r>
          </a:p>
          <a:p>
            <a:r>
              <a:rPr lang="en-US" dirty="0" smtClean="0"/>
              <a:t>Learning from the Pilot</a:t>
            </a:r>
          </a:p>
          <a:p>
            <a:r>
              <a:rPr lang="en-US" dirty="0" smtClean="0"/>
              <a:t>Deploying Statewide?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Student reports are most positive element</a:t>
            </a:r>
            <a:endParaRPr lang="en-US" dirty="0"/>
          </a:p>
        </p:txBody>
      </p:sp>
      <p:pic>
        <p:nvPicPr>
          <p:cNvPr id="5122" name="Picture 2" descr="G:\DPI-WIDE\LONGTERM\Dropout Early Warning System\Pilot project 2013\PilotSurvey\figure\unnamed-chunk-7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0225" y="1409700"/>
            <a:ext cx="5295900" cy="52959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The Student Roster is Valuable</a:t>
            </a:r>
            <a:endParaRPr lang="en-US" dirty="0"/>
          </a:p>
        </p:txBody>
      </p:sp>
      <p:pic>
        <p:nvPicPr>
          <p:cNvPr id="4098" name="Picture 2" descr="G:\DPI-WIDE\LONGTERM\Dropout Early Warning System\Pilot project 2013\PilotSurvey\figure\unnamed-chunk-7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1676" y="1609724"/>
            <a:ext cx="5124450" cy="51244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School reports are well liked</a:t>
            </a:r>
            <a:endParaRPr lang="en-US" dirty="0"/>
          </a:p>
        </p:txBody>
      </p:sp>
      <p:pic>
        <p:nvPicPr>
          <p:cNvPr id="6146" name="Picture 2" descr="G:\DPI-WIDE\LONGTERM\Dropout Early Warning System\Pilot project 2013\PilotSurvey\figure\unnamed-chunk-7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5" y="1428750"/>
            <a:ext cx="5429250" cy="5429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Most respondents expect DEWS to be used at least annually</a:t>
            </a:r>
            <a:endParaRPr lang="en-US" dirty="0"/>
          </a:p>
        </p:txBody>
      </p:sp>
      <p:pic>
        <p:nvPicPr>
          <p:cNvPr id="7170" name="Picture 2" descr="G:\DPI-WIDE\LONGTERM\Dropout Early Warning System\Pilot project 2013\PilotSurvey\figure\unnamed-chunk-9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6" y="1638300"/>
            <a:ext cx="5029200" cy="5029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Annual Delivery Before School Year is Strongly Preferred</a:t>
            </a:r>
            <a:endParaRPr lang="en-US" dirty="0"/>
          </a:p>
        </p:txBody>
      </p:sp>
      <p:pic>
        <p:nvPicPr>
          <p:cNvPr id="8195" name="Picture 3" descr="G:\DPI-WIDE\LONGTERM\Dropout Early Warning System\Pilot project 2013\PilotSurvey\figure\unnamed-chunk-9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2675" y="1676399"/>
            <a:ext cx="4638675" cy="463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can drive </a:t>
            </a:r>
            <a:r>
              <a:rPr lang="en-US" dirty="0" err="1" smtClean="0"/>
              <a:t>WISEdash</a:t>
            </a:r>
            <a:r>
              <a:rPr lang="en-US" dirty="0" smtClean="0"/>
              <a:t> usage</a:t>
            </a:r>
            <a:endParaRPr lang="en-US" dirty="0"/>
          </a:p>
        </p:txBody>
      </p:sp>
      <p:pic>
        <p:nvPicPr>
          <p:cNvPr id="9218" name="Picture 2" descr="G:\DPI-WIDE\LONGTERM\Dropout Early Warning System\Pilot project 2013\PilotSurvey\figure\unnamed-chunk-1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50" y="1978225"/>
            <a:ext cx="4162425" cy="4127300"/>
          </a:xfrm>
          <a:prstGeom prst="rect">
            <a:avLst/>
          </a:prstGeom>
          <a:noFill/>
        </p:spPr>
      </p:pic>
      <p:pic>
        <p:nvPicPr>
          <p:cNvPr id="9219" name="Picture 3" descr="G:\DPI-WIDE\LONGTERM\Dropout Early Warning System\Pilot project 2013\PilotSurvey\figure\unnamed-chunk-10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499" y="2085974"/>
            <a:ext cx="4029075" cy="40290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Principals and Student Services Staff Must Have </a:t>
            </a:r>
            <a:r>
              <a:rPr lang="en-US" dirty="0" err="1" smtClean="0"/>
              <a:t>WISEdash</a:t>
            </a:r>
            <a:r>
              <a:rPr lang="en-US" dirty="0" smtClean="0"/>
              <a:t> access</a:t>
            </a:r>
            <a:endParaRPr lang="en-US" dirty="0"/>
          </a:p>
        </p:txBody>
      </p:sp>
      <p:pic>
        <p:nvPicPr>
          <p:cNvPr id="10242" name="Picture 2" descr="G:\DPI-WIDE\LONGTERM\Dropout Early Warning System\Pilot project 2013\PilotSurvey\figure\unnamed-chunk-1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274" y="1704974"/>
            <a:ext cx="6219825" cy="47529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Beyond Fall 2013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DEWS as it exists is just a start. Several extensions for DEWS may be desired:</a:t>
            </a:r>
          </a:p>
          <a:p>
            <a:r>
              <a:rPr lang="en-US" sz="2800" dirty="0" smtClean="0"/>
              <a:t>Deeper </a:t>
            </a:r>
            <a:r>
              <a:rPr lang="en-US" sz="2800" dirty="0" err="1" smtClean="0"/>
              <a:t>WISEdash</a:t>
            </a:r>
            <a:r>
              <a:rPr lang="en-US" sz="2800" dirty="0" smtClean="0"/>
              <a:t> integration?</a:t>
            </a:r>
          </a:p>
          <a:p>
            <a:r>
              <a:rPr lang="en-US" sz="2800" dirty="0" smtClean="0"/>
              <a:t>Communication and professional development to raise awareness and use for informing interventions?</a:t>
            </a:r>
          </a:p>
          <a:p>
            <a:r>
              <a:rPr lang="en-US" sz="2800" dirty="0" smtClean="0"/>
              <a:t>Extend coverage to earlier and later grades</a:t>
            </a:r>
          </a:p>
          <a:p>
            <a:r>
              <a:rPr lang="en-US" sz="2800" dirty="0" smtClean="0"/>
              <a:t>Increase accuracy?</a:t>
            </a:r>
          </a:p>
          <a:p>
            <a:r>
              <a:rPr lang="en-US" sz="2800" dirty="0" smtClean="0"/>
              <a:t>Add college-enrollment as a secondary warning?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Interview Quotes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 smtClean="0"/>
              <a:t>“Great to have a system that doesn’t require additional reporting or information from us!”</a:t>
            </a:r>
          </a:p>
          <a:p>
            <a:r>
              <a:rPr lang="en-US" sz="2400" dirty="0" smtClean="0"/>
              <a:t>“This would be a fantastic resource to be able to share with parents in fall teacher conferences.”</a:t>
            </a:r>
          </a:p>
          <a:p>
            <a:r>
              <a:rPr lang="en-US" sz="2400" dirty="0" smtClean="0"/>
              <a:t>“Inclusion of mobility in the system covers a big blind spot for us as an LEA.”</a:t>
            </a:r>
          </a:p>
          <a:p>
            <a:r>
              <a:rPr lang="en-US" sz="2400" dirty="0" smtClean="0"/>
              <a:t>“Thank you for getting feedback early in the process from us!”</a:t>
            </a:r>
          </a:p>
          <a:p>
            <a:r>
              <a:rPr lang="en-US" sz="2400" dirty="0" smtClean="0"/>
              <a:t>“Want to use this list as a starting point for our intervention planning teams.”</a:t>
            </a:r>
          </a:p>
          <a:p>
            <a:r>
              <a:rPr lang="en-US" sz="2400" dirty="0" smtClean="0"/>
              <a:t>“Having an 8</a:t>
            </a:r>
            <a:r>
              <a:rPr lang="en-US" sz="2400" baseline="30000" dirty="0" smtClean="0"/>
              <a:t>th</a:t>
            </a:r>
            <a:r>
              <a:rPr lang="en-US" sz="2400" dirty="0"/>
              <a:t> </a:t>
            </a:r>
            <a:r>
              <a:rPr lang="en-US" sz="2400" dirty="0" smtClean="0"/>
              <a:t>grade score for incoming 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graders will be crucial to planning!”</a:t>
            </a:r>
          </a:p>
        </p:txBody>
      </p:sp>
    </p:spTree>
    <p:extLst>
      <p:ext uri="{BB962C8B-B14F-4D97-AF65-F5344CB8AC3E}">
        <p14:creationId xmlns:p14="http://schemas.microsoft.com/office/powerpoint/2010/main" xmlns="" val="6088653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Interview Quotes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 smtClean="0"/>
              <a:t>“This information is easy to understand and quick to be processed so we can hit the ground running with ours staff.”</a:t>
            </a:r>
          </a:p>
          <a:p>
            <a:r>
              <a:rPr lang="en-US" sz="2400" dirty="0" smtClean="0"/>
              <a:t>“Summarizing all this data in one place for us saves us time so we can get to identifying additional data needed to identify interventions.”</a:t>
            </a:r>
          </a:p>
        </p:txBody>
      </p:sp>
    </p:spTree>
    <p:extLst>
      <p:ext uri="{BB962C8B-B14F-4D97-AF65-F5344CB8AC3E}">
        <p14:creationId xmlns:p14="http://schemas.microsoft.com/office/powerpoint/2010/main" xmlns="" val="20061191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Why DEWS?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Push early warning systems to be earlier</a:t>
            </a:r>
          </a:p>
          <a:p>
            <a:r>
              <a:rPr lang="en-US" sz="2800" dirty="0" smtClean="0"/>
              <a:t>Focus on extracting information from data already reported by LEAs to the SEA</a:t>
            </a:r>
          </a:p>
          <a:p>
            <a:r>
              <a:rPr lang="en-US" sz="2800" dirty="0" smtClean="0"/>
              <a:t>Statewide scale, leveraging multiple years of data in the LDS</a:t>
            </a:r>
          </a:p>
          <a:p>
            <a:r>
              <a:rPr lang="en-US" sz="2800" dirty="0" smtClean="0"/>
              <a:t>Built on open-source software that can adapt to additional data and different contexts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915617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Contact Me</a:t>
            </a:r>
          </a:p>
          <a:p>
            <a:r>
              <a:rPr lang="en-US" sz="2800" b="1" dirty="0" smtClean="0"/>
              <a:t>E-mail:</a:t>
            </a:r>
            <a:r>
              <a:rPr lang="en-US" sz="2800" dirty="0" smtClean="0"/>
              <a:t> </a:t>
            </a:r>
            <a:r>
              <a:rPr lang="en-US" sz="2800" dirty="0" smtClean="0">
                <a:hlinkClick r:id="rId2"/>
              </a:rPr>
              <a:t>jared.knowles@dpi.wi.gov</a:t>
            </a:r>
            <a:endParaRPr lang="en-US" sz="2800" dirty="0" smtClean="0"/>
          </a:p>
          <a:p>
            <a:r>
              <a:rPr lang="en-US" sz="2800" b="1" dirty="0" err="1" smtClean="0"/>
              <a:t>GitHub</a:t>
            </a:r>
            <a:r>
              <a:rPr lang="en-US" sz="2800" b="1" dirty="0" smtClean="0"/>
              <a:t>:</a:t>
            </a:r>
            <a:r>
              <a:rPr lang="en-US" sz="2800" dirty="0" smtClean="0"/>
              <a:t> www.github.com/jknowles</a:t>
            </a:r>
            <a:endParaRPr lang="en-US" sz="2800" b="1" dirty="0" smtClean="0"/>
          </a:p>
          <a:p>
            <a:r>
              <a:rPr lang="en-US" sz="2800" b="1" dirty="0" smtClean="0"/>
              <a:t>Twitter:</a:t>
            </a:r>
            <a:r>
              <a:rPr lang="en-US" sz="2800" dirty="0" smtClean="0"/>
              <a:t> @</a:t>
            </a:r>
            <a:r>
              <a:rPr lang="en-US" sz="2800" dirty="0" err="1" smtClean="0"/>
              <a:t>jknowles</a:t>
            </a:r>
            <a:endParaRPr lang="en-US" sz="2800" dirty="0" smtClean="0"/>
          </a:p>
          <a:p>
            <a:r>
              <a:rPr lang="en-US" sz="2800" b="1" dirty="0" smtClean="0"/>
              <a:t>Google + </a:t>
            </a:r>
            <a:r>
              <a:rPr lang="en-US" sz="2800" dirty="0" smtClean="0"/>
              <a:t>: profiles.google.com/</a:t>
            </a:r>
            <a:r>
              <a:rPr lang="en-US" sz="2800" dirty="0" err="1" smtClean="0"/>
              <a:t>jknowles</a:t>
            </a:r>
            <a:endParaRPr lang="en-US" sz="2800" dirty="0" smtClean="0"/>
          </a:p>
          <a:p>
            <a:r>
              <a:rPr lang="en-US" sz="2800" b="1" dirty="0" smtClean="0"/>
              <a:t>Web:</a:t>
            </a:r>
            <a:r>
              <a:rPr lang="en-US" sz="2800" dirty="0" smtClean="0"/>
              <a:t> </a:t>
            </a:r>
            <a:r>
              <a:rPr lang="en-US" sz="2800" dirty="0" smtClean="0">
                <a:hlinkClick r:id="rId3"/>
              </a:rPr>
              <a:t>www.jaredknowles.com</a:t>
            </a:r>
            <a:endParaRPr lang="en-US" sz="2800" dirty="0" smtClean="0"/>
          </a:p>
          <a:p>
            <a:endParaRPr lang="en-US" sz="28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8681726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Challenges with DEWS?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Resonance</a:t>
            </a:r>
            <a:r>
              <a:rPr lang="en-US" sz="2800" dirty="0" smtClean="0"/>
              <a:t> </a:t>
            </a:r>
            <a:r>
              <a:rPr lang="en-US" sz="2800" dirty="0"/>
              <a:t>– school principals have to see this fitting in their work</a:t>
            </a:r>
          </a:p>
          <a:p>
            <a:r>
              <a:rPr lang="en-US" sz="2800" b="1" dirty="0"/>
              <a:t>Ease of Use</a:t>
            </a:r>
            <a:r>
              <a:rPr lang="en-US" sz="2800" dirty="0"/>
              <a:t> – minimal barriers to opening up and using the system</a:t>
            </a:r>
          </a:p>
          <a:p>
            <a:r>
              <a:rPr lang="en-US" sz="2800" b="1" dirty="0" smtClean="0"/>
              <a:t>Accuracy</a:t>
            </a:r>
            <a:r>
              <a:rPr lang="en-US" sz="2800" dirty="0" smtClean="0"/>
              <a:t> – cannot give bad information to LEAs</a:t>
            </a:r>
          </a:p>
          <a:p>
            <a:r>
              <a:rPr lang="en-US" sz="2800" b="1" dirty="0"/>
              <a:t>Coverage</a:t>
            </a:r>
            <a:r>
              <a:rPr lang="en-US" sz="2800" dirty="0"/>
              <a:t>– as many students included as </a:t>
            </a:r>
            <a:r>
              <a:rPr lang="en-US" sz="2800" dirty="0" smtClean="0"/>
              <a:t>possible</a:t>
            </a:r>
          </a:p>
          <a:p>
            <a:r>
              <a:rPr lang="en-US" sz="2800" b="1" dirty="0" smtClean="0"/>
              <a:t>Transparency</a:t>
            </a:r>
            <a:r>
              <a:rPr lang="en-US" sz="2800" dirty="0" smtClean="0"/>
              <a:t> – needs to be a system LEAs trust</a:t>
            </a:r>
          </a:p>
          <a:p>
            <a:endParaRPr lang="en-US" sz="28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793780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DEWS score calculated using a combination of demographic and student outcome measures to improve accuracy</a:t>
            </a:r>
          </a:p>
          <a:p>
            <a:pPr lvl="1"/>
            <a:r>
              <a:rPr lang="en-US" sz="2400" dirty="0" smtClean="0"/>
              <a:t>Attendance, disciplinary events, assessment scores, and student mobility</a:t>
            </a:r>
          </a:p>
          <a:p>
            <a:r>
              <a:rPr lang="en-US" sz="2800" dirty="0" smtClean="0"/>
              <a:t>Student risk is calculated individually for each student</a:t>
            </a:r>
          </a:p>
          <a:p>
            <a:r>
              <a:rPr lang="en-US" sz="2800" dirty="0" smtClean="0"/>
              <a:t>Students are classified as at risk if their score crosses a threshold set by DPI; districts can use this or ignore it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DEWS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DPI early warning system is called the </a:t>
            </a:r>
            <a:r>
              <a:rPr lang="en-US" sz="2800" b="1" u="sng" dirty="0" smtClean="0"/>
              <a:t>D</a:t>
            </a:r>
            <a:r>
              <a:rPr lang="en-US" sz="2800" dirty="0" smtClean="0"/>
              <a:t>ropout </a:t>
            </a:r>
            <a:r>
              <a:rPr lang="en-US" sz="2800" b="1" u="sng" dirty="0" smtClean="0"/>
              <a:t>E</a:t>
            </a:r>
            <a:r>
              <a:rPr lang="en-US" sz="2800" dirty="0" smtClean="0"/>
              <a:t>arly </a:t>
            </a:r>
            <a:r>
              <a:rPr lang="en-US" sz="2800" b="1" u="sng" dirty="0" smtClean="0"/>
              <a:t>W</a:t>
            </a:r>
            <a:r>
              <a:rPr lang="en-US" sz="2800" dirty="0" smtClean="0"/>
              <a:t>arning </a:t>
            </a:r>
            <a:r>
              <a:rPr lang="en-US" sz="2800" b="1" u="sng" dirty="0" smtClean="0"/>
              <a:t>S</a:t>
            </a:r>
            <a:r>
              <a:rPr lang="en-US" sz="2800" dirty="0" smtClean="0"/>
              <a:t>ystem, or DEWS</a:t>
            </a:r>
          </a:p>
          <a:p>
            <a:r>
              <a:rPr lang="en-US" sz="2800" dirty="0" smtClean="0"/>
              <a:t>DEWS provides a score from 0-100 for current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and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graders</a:t>
            </a:r>
          </a:p>
          <a:p>
            <a:r>
              <a:rPr lang="en-US" sz="2800" dirty="0" smtClean="0"/>
              <a:t>The score represents the rate at which students similar to the current student in previous cohorts graduated</a:t>
            </a:r>
          </a:p>
          <a:p>
            <a:r>
              <a:rPr lang="en-US" sz="2800" dirty="0" smtClean="0"/>
              <a:t>A score of 75 means that 75% of prior students with similar characteristics graduated on time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DPI’s System is in Development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More than </a:t>
            </a:r>
            <a:r>
              <a:rPr lang="en-US" sz="2800" b="1" u="sng" dirty="0" smtClean="0"/>
              <a:t>60% of students</a:t>
            </a:r>
            <a:r>
              <a:rPr lang="en-US" sz="2800" b="1" dirty="0" smtClean="0"/>
              <a:t> </a:t>
            </a:r>
            <a:r>
              <a:rPr lang="en-US" sz="2800" dirty="0" smtClean="0"/>
              <a:t>who eventually do not graduate after 4 years of high school can be identified with current data </a:t>
            </a:r>
            <a:r>
              <a:rPr lang="en-US" sz="2800" b="1" dirty="0" smtClean="0"/>
              <a:t>before the start of 7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grade</a:t>
            </a:r>
          </a:p>
          <a:p>
            <a:r>
              <a:rPr lang="en-US" sz="2800" dirty="0" smtClean="0"/>
              <a:t>DPI is working to improve this through better techniques to allow students to be identified </a:t>
            </a:r>
            <a:r>
              <a:rPr lang="en-US" sz="2800" b="1" dirty="0" smtClean="0"/>
              <a:t>earlier</a:t>
            </a:r>
            <a:r>
              <a:rPr lang="en-US" sz="2800" dirty="0" smtClean="0"/>
              <a:t> and with </a:t>
            </a:r>
            <a:r>
              <a:rPr lang="en-US" sz="2800" b="1" dirty="0" smtClean="0"/>
              <a:t>more accuracy</a:t>
            </a:r>
          </a:p>
          <a:p>
            <a:r>
              <a:rPr lang="en-US" sz="2800" dirty="0" smtClean="0"/>
              <a:t>The system will continually improve with </a:t>
            </a:r>
            <a:r>
              <a:rPr lang="en-US" sz="2800" b="1" dirty="0" smtClean="0"/>
              <a:t>better data, better mathematical models, and more real time results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pic>
        <p:nvPicPr>
          <p:cNvPr id="4099" name="Picture 3" descr="G:\DPI-WIDE\LONGTERM\Dropout Early Warning System\imgs\ven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025" y="1512688"/>
            <a:ext cx="6505575" cy="485001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US" dirty="0" smtClean="0"/>
              <a:t>Project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800" dirty="0" smtClean="0"/>
              <a:t>DEWS was developed during the 2012-13 school year</a:t>
            </a:r>
          </a:p>
          <a:p>
            <a:r>
              <a:rPr lang="en-US" sz="2800" dirty="0" smtClean="0"/>
              <a:t>Pilot group of 34 schools identified in early 2013</a:t>
            </a:r>
          </a:p>
          <a:p>
            <a:r>
              <a:rPr lang="en-US" sz="2800" dirty="0" smtClean="0"/>
              <a:t>Pilot materials delivered electronically in mid-April 2013; participation in follow-up survey too </a:t>
            </a:r>
          </a:p>
          <a:p>
            <a:pPr lvl="1"/>
            <a:r>
              <a:rPr lang="en-US" sz="2400" dirty="0" smtClean="0"/>
              <a:t>Interpretative guide</a:t>
            </a:r>
          </a:p>
          <a:p>
            <a:pPr lvl="1"/>
            <a:r>
              <a:rPr lang="en-US" sz="2400" dirty="0" smtClean="0"/>
              <a:t>Student reports for all current 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graders</a:t>
            </a:r>
          </a:p>
          <a:p>
            <a:pPr lvl="1"/>
            <a:r>
              <a:rPr lang="en-US" sz="2400" dirty="0" smtClean="0"/>
              <a:t>School report</a:t>
            </a:r>
          </a:p>
          <a:p>
            <a:pPr lvl="1"/>
            <a:r>
              <a:rPr lang="en-US" sz="2400" dirty="0" smtClean="0"/>
              <a:t>School roster</a:t>
            </a:r>
          </a:p>
          <a:p>
            <a:r>
              <a:rPr lang="en-US" sz="2800" dirty="0" smtClean="0"/>
              <a:t>Pilot materials mimic </a:t>
            </a:r>
            <a:r>
              <a:rPr lang="en-US" sz="2800" dirty="0" err="1" smtClean="0"/>
              <a:t>WISEdash</a:t>
            </a:r>
            <a:r>
              <a:rPr lang="en-US" sz="2800" dirty="0" smtClean="0"/>
              <a:t>, final scheduled for September 2013 rollout in </a:t>
            </a:r>
            <a:r>
              <a:rPr lang="en-US" sz="2800" dirty="0" err="1" smtClean="0"/>
              <a:t>WISEdash</a:t>
            </a:r>
            <a:endParaRPr lang="en-US" sz="2800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G Agenda - Master">
  <a:themeElements>
    <a:clrScheme name="Custom 1">
      <a:dk1>
        <a:srgbClr val="0F1540"/>
      </a:dk1>
      <a:lt1>
        <a:srgbClr val="FFFFFF"/>
      </a:lt1>
      <a:dk2>
        <a:srgbClr val="59564B"/>
      </a:dk2>
      <a:lt2>
        <a:srgbClr val="DFDAC7"/>
      </a:lt2>
      <a:accent1>
        <a:srgbClr val="0C631B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0C631B"/>
      </a:hlink>
      <a:folHlink>
        <a:srgbClr val="78AC35"/>
      </a:folHlink>
    </a:clrScheme>
    <a:fontScheme name="Garamond Futura">
      <a:majorFont>
        <a:latin typeface="Garamond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C5B8C6D-0134-492D-96D6-F86F5BB3078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B44A275-7C7D-41A0-94DF-093C6988DB74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3.xml><?xml version="1.0" encoding="utf-8"?>
<ds:datastoreItem xmlns:ds="http://schemas.openxmlformats.org/officeDocument/2006/customXml" ds:itemID="{D7208A54-2497-4F91-A889-8B71D4E10B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ECG Agenda - Master</Template>
  <TotalTime>1866</TotalTime>
  <Words>877</Words>
  <Application>Microsoft Office PowerPoint</Application>
  <PresentationFormat>On-screen Show (4:3)</PresentationFormat>
  <Paragraphs>129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ECG Agenda - Master</vt:lpstr>
      <vt:lpstr>Building and Deploying an Early Warning System: Lessons Learned from a Large Scale Pilot</vt:lpstr>
      <vt:lpstr>Agenda</vt:lpstr>
      <vt:lpstr>Why DEWS?</vt:lpstr>
      <vt:lpstr>Challenges with DEWS?</vt:lpstr>
      <vt:lpstr>DEWS Refresher</vt:lpstr>
      <vt:lpstr>DEWS Refresher</vt:lpstr>
      <vt:lpstr>DPI’s System is in Development</vt:lpstr>
      <vt:lpstr>Classification</vt:lpstr>
      <vt:lpstr>Project Plan</vt:lpstr>
      <vt:lpstr>Awareness and Communications</vt:lpstr>
      <vt:lpstr>DEWS Process</vt:lpstr>
      <vt:lpstr>Pilot Reports</vt:lpstr>
      <vt:lpstr>Pilot Reports - Student</vt:lpstr>
      <vt:lpstr>Pilot Reports - School</vt:lpstr>
      <vt:lpstr>Survey Results</vt:lpstr>
      <vt:lpstr>Survey Summary</vt:lpstr>
      <vt:lpstr>DEWS Overall Valuable!</vt:lpstr>
      <vt:lpstr>DEWS Identifies Students Missed</vt:lpstr>
      <vt:lpstr>DEWS Does Not Miss Many Students</vt:lpstr>
      <vt:lpstr>Student reports are most positive element</vt:lpstr>
      <vt:lpstr>The Student Roster is Valuable</vt:lpstr>
      <vt:lpstr>School reports are well liked</vt:lpstr>
      <vt:lpstr>Most respondents expect DEWS to be used at least annually</vt:lpstr>
      <vt:lpstr>Annual Delivery Before School Year is Strongly Preferred</vt:lpstr>
      <vt:lpstr>DEWS can drive WISEdash usage</vt:lpstr>
      <vt:lpstr>Principals and Student Services Staff Must Have WISEdash access</vt:lpstr>
      <vt:lpstr>DEWS Beyond Fall 2013</vt:lpstr>
      <vt:lpstr>Interview Quotes</vt:lpstr>
      <vt:lpstr>Interview Quotes</vt:lpstr>
      <vt:lpstr>Questions?</vt:lpstr>
    </vt:vector>
  </TitlesOfParts>
  <Company>State of Wisconsin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Security and Privacy At DPI</dc:title>
  <dc:creator>NTIMAGE</dc:creator>
  <cp:lastModifiedBy>NTIMAGE</cp:lastModifiedBy>
  <cp:revision>136</cp:revision>
  <cp:lastPrinted>2010-11-08T23:29:36Z</cp:lastPrinted>
  <dcterms:created xsi:type="dcterms:W3CDTF">2012-11-07T18:03:12Z</dcterms:created>
  <dcterms:modified xsi:type="dcterms:W3CDTF">2013-07-26T16:38:06Z</dcterms:modified>
  <cp:category>Education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TC300022459990</vt:lpwstr>
  </property>
  <property fmtid="{D5CDD505-2E9C-101B-9397-08002B2CF9AE}" pid="3" name="_AdHocReviewCycleID">
    <vt:i4>696972025</vt:i4>
  </property>
  <property fmtid="{D5CDD505-2E9C-101B-9397-08002B2CF9AE}" pid="4" name="_NewReviewCycle">
    <vt:lpwstr/>
  </property>
  <property fmtid="{D5CDD505-2E9C-101B-9397-08002B2CF9AE}" pid="5" name="_EmailSubject">
    <vt:lpwstr>NCES STATS-DC 2013 Data Conference - Concurrent Session Presentations Needed.</vt:lpwstr>
  </property>
  <property fmtid="{D5CDD505-2E9C-101B-9397-08002B2CF9AE}" pid="6" name="_AuthorEmail">
    <vt:lpwstr>Jared.Knowles@dpi.wi.gov</vt:lpwstr>
  </property>
  <property fmtid="{D5CDD505-2E9C-101B-9397-08002B2CF9AE}" pid="7" name="_AuthorEmailDisplayName">
    <vt:lpwstr>Knowles, Jared E.  DPI</vt:lpwstr>
  </property>
  <property fmtid="{D5CDD505-2E9C-101B-9397-08002B2CF9AE}" pid="8" name="_PreviousAdHocReviewCycleID">
    <vt:i4>920280694</vt:i4>
  </property>
</Properties>
</file>