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2" r:id="rId2"/>
  </p:sldMasterIdLst>
  <p:notesMasterIdLst>
    <p:notesMasterId r:id="rId15"/>
  </p:notesMasterIdLst>
  <p:sldIdLst>
    <p:sldId id="262" r:id="rId3"/>
    <p:sldId id="258" r:id="rId4"/>
    <p:sldId id="263" r:id="rId5"/>
    <p:sldId id="265" r:id="rId6"/>
    <p:sldId id="269" r:id="rId7"/>
    <p:sldId id="268" r:id="rId8"/>
    <p:sldId id="270" r:id="rId9"/>
    <p:sldId id="271" r:id="rId10"/>
    <p:sldId id="272" r:id="rId11"/>
    <p:sldId id="266" r:id="rId12"/>
    <p:sldId id="264"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hillmon" initials="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068" autoAdjust="0"/>
  </p:normalViewPr>
  <p:slideViewPr>
    <p:cSldViewPr>
      <p:cViewPr varScale="1">
        <p:scale>
          <a:sx n="67" d="100"/>
          <a:sy n="67" d="100"/>
        </p:scale>
        <p:origin x="1986" y="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8AE84C-E2DC-45CF-B12B-41F7CA1C9FAA}" type="datetimeFigureOut">
              <a:rPr lang="en-US" smtClean="0"/>
              <a:t>7/28/2015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DC7BA9-18E4-4870-AB64-6EA3E8C6E6BC}" type="slidenum">
              <a:rPr lang="en-US" smtClean="0"/>
              <a:t>‹#›</a:t>
            </a:fld>
            <a:endParaRPr lang="en-US"/>
          </a:p>
        </p:txBody>
      </p:sp>
    </p:spTree>
    <p:extLst>
      <p:ext uri="{BB962C8B-B14F-4D97-AF65-F5344CB8AC3E}">
        <p14:creationId xmlns:p14="http://schemas.microsoft.com/office/powerpoint/2010/main" val="1708380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C2D5646-A00B-3942-B201-4EB41B9B77BE}" type="slidenum">
              <a:rPr>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827722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endParaRPr lang="en-US" dirty="0"/>
          </a:p>
        </p:txBody>
      </p:sp>
      <p:sp>
        <p:nvSpPr>
          <p:cNvPr id="4" name="Slide Number Placeholder 3"/>
          <p:cNvSpPr>
            <a:spLocks noGrp="1"/>
          </p:cNvSpPr>
          <p:nvPr>
            <p:ph type="sldNum" sz="quarter" idx="10"/>
          </p:nvPr>
        </p:nvSpPr>
        <p:spPr/>
        <p:txBody>
          <a:bodyPr/>
          <a:lstStyle/>
          <a:p>
            <a:fld id="{3C2D5646-A00B-3942-B201-4EB41B9B77BE}"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39633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endParaRPr lang="en-US" dirty="0"/>
          </a:p>
        </p:txBody>
      </p:sp>
      <p:sp>
        <p:nvSpPr>
          <p:cNvPr id="4" name="Slide Number Placeholder 3"/>
          <p:cNvSpPr>
            <a:spLocks noGrp="1"/>
          </p:cNvSpPr>
          <p:nvPr>
            <p:ph type="sldNum" sz="quarter" idx="10"/>
          </p:nvPr>
        </p:nvSpPr>
        <p:spPr/>
        <p:txBody>
          <a:bodyPr/>
          <a:lstStyle/>
          <a:p>
            <a:fld id="{3C2D5646-A00B-3942-B201-4EB41B9B77BE}"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3963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endParaRPr lang="en-US" dirty="0"/>
          </a:p>
        </p:txBody>
      </p:sp>
      <p:sp>
        <p:nvSpPr>
          <p:cNvPr id="4" name="Slide Number Placeholder 3"/>
          <p:cNvSpPr>
            <a:spLocks noGrp="1"/>
          </p:cNvSpPr>
          <p:nvPr>
            <p:ph type="sldNum" sz="quarter" idx="10"/>
          </p:nvPr>
        </p:nvSpPr>
        <p:spPr/>
        <p:txBody>
          <a:bodyPr/>
          <a:lstStyle/>
          <a:p>
            <a:fld id="{3C2D5646-A00B-3942-B201-4EB41B9B77BE}"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23963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endParaRPr lang="en-US" dirty="0"/>
          </a:p>
        </p:txBody>
      </p:sp>
      <p:sp>
        <p:nvSpPr>
          <p:cNvPr id="4" name="Slide Number Placeholder 3"/>
          <p:cNvSpPr>
            <a:spLocks noGrp="1"/>
          </p:cNvSpPr>
          <p:nvPr>
            <p:ph type="sldNum" sz="quarter" idx="10"/>
          </p:nvPr>
        </p:nvSpPr>
        <p:spPr/>
        <p:txBody>
          <a:bodyPr/>
          <a:lstStyle/>
          <a:p>
            <a:fld id="{3C2D5646-A00B-3942-B201-4EB41B9B77BE}"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3963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a:t>
            </a:r>
            <a:r>
              <a:rPr lang="en-US" baseline="0" dirty="0" smtClean="0"/>
              <a:t> a legal requirement in some states.</a:t>
            </a:r>
            <a:endParaRPr lang="en-US" dirty="0"/>
          </a:p>
        </p:txBody>
      </p:sp>
      <p:sp>
        <p:nvSpPr>
          <p:cNvPr id="4" name="Slide Number Placeholder 3"/>
          <p:cNvSpPr>
            <a:spLocks noGrp="1"/>
          </p:cNvSpPr>
          <p:nvPr>
            <p:ph type="sldNum" sz="quarter" idx="10"/>
          </p:nvPr>
        </p:nvSpPr>
        <p:spPr/>
        <p:txBody>
          <a:bodyPr/>
          <a:lstStyle/>
          <a:p>
            <a:fld id="{E4DC7BA9-18E4-4870-AB64-6EA3E8C6E6BC}" type="slidenum">
              <a:rPr lang="en-US" smtClean="0"/>
              <a:t>3</a:t>
            </a:fld>
            <a:endParaRPr lang="en-US"/>
          </a:p>
        </p:txBody>
      </p:sp>
    </p:spTree>
    <p:extLst>
      <p:ext uri="{BB962C8B-B14F-4D97-AF65-F5344CB8AC3E}">
        <p14:creationId xmlns:p14="http://schemas.microsoft.com/office/powerpoint/2010/main" val="3980017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*Such</a:t>
            </a:r>
            <a:r>
              <a:rPr lang="en-US" baseline="0" dirty="0" smtClean="0"/>
              <a:t> as vouchers or charters. Politically sensitive topics may go through a more involved review process and take longer</a:t>
            </a:r>
            <a:r>
              <a:rPr lang="en-US" baseline="0" dirty="0" smtClean="0"/>
              <a:t>.</a:t>
            </a:r>
          </a:p>
          <a:p>
            <a:endParaRPr lang="en-US" dirty="0" smtClean="0"/>
          </a:p>
          <a:p>
            <a:r>
              <a:rPr lang="en-US" dirty="0" smtClean="0"/>
              <a:t>**While RTTT required that awardees</a:t>
            </a:r>
            <a:r>
              <a:rPr lang="en-US" baseline="0" dirty="0" smtClean="0"/>
              <a:t> make SLDS data available for </a:t>
            </a:r>
            <a:r>
              <a:rPr lang="en-US" baseline="0" dirty="0" smtClean="0"/>
              <a:t>research; </a:t>
            </a:r>
            <a:r>
              <a:rPr lang="en-US" baseline="0" dirty="0" smtClean="0"/>
              <a:t>these states are not obligated to make data available for all research requests. Other states are not subject to the RTTT requirement.</a:t>
            </a:r>
            <a:endParaRPr lang="en-US" dirty="0" smtClean="0"/>
          </a:p>
          <a:p>
            <a:endParaRPr lang="en-US" dirty="0"/>
          </a:p>
        </p:txBody>
      </p:sp>
      <p:sp>
        <p:nvSpPr>
          <p:cNvPr id="4" name="Slide Number Placeholder 3"/>
          <p:cNvSpPr>
            <a:spLocks noGrp="1"/>
          </p:cNvSpPr>
          <p:nvPr>
            <p:ph type="sldNum" sz="quarter" idx="10"/>
          </p:nvPr>
        </p:nvSpPr>
        <p:spPr/>
        <p:txBody>
          <a:bodyPr/>
          <a:lstStyle/>
          <a:p>
            <a:fld id="{E4DC7BA9-18E4-4870-AB64-6EA3E8C6E6BC}" type="slidenum">
              <a:rPr lang="en-US" smtClean="0"/>
              <a:t>4</a:t>
            </a:fld>
            <a:endParaRPr lang="en-US"/>
          </a:p>
        </p:txBody>
      </p:sp>
    </p:spTree>
    <p:extLst>
      <p:ext uri="{BB962C8B-B14F-4D97-AF65-F5344CB8AC3E}">
        <p14:creationId xmlns:p14="http://schemas.microsoft.com/office/powerpoint/2010/main" val="3190449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DC7BA9-18E4-4870-AB64-6EA3E8C6E6BC}" type="slidenum">
              <a:rPr lang="en-US" smtClean="0"/>
              <a:t>5</a:t>
            </a:fld>
            <a:endParaRPr lang="en-US"/>
          </a:p>
        </p:txBody>
      </p:sp>
    </p:spTree>
    <p:extLst>
      <p:ext uri="{BB962C8B-B14F-4D97-AF65-F5344CB8AC3E}">
        <p14:creationId xmlns:p14="http://schemas.microsoft.com/office/powerpoint/2010/main" val="3190449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states will release identifiable student-level data if data security and confidentiality protections are sufficient. Other states (such as Washington and Tennessee) will not release data elements considered to be personally identifiable information (such as student ID, name, and date of birth) but will release </a:t>
            </a:r>
            <a:r>
              <a:rPr lang="en-US" dirty="0" smtClean="0"/>
              <a:t>de-identified </a:t>
            </a:r>
            <a:r>
              <a:rPr lang="en-US" dirty="0" smtClean="0"/>
              <a:t>student data. A few states (such as Texas) will not release student data under any circumstances, but they allow researchers to work with the de-identified data on site in a central secured location</a:t>
            </a:r>
            <a:r>
              <a:rPr lang="en-US" dirty="0" smtClean="0"/>
              <a:t>.</a:t>
            </a:r>
          </a:p>
          <a:p>
            <a:endParaRPr lang="en-US" dirty="0" smtClean="0"/>
          </a:p>
          <a:p>
            <a:r>
              <a:rPr lang="en-US" dirty="0" smtClean="0"/>
              <a:t>**Some states publish their relevant laws on the state education agency or SLDS website.</a:t>
            </a:r>
            <a:endParaRPr lang="en-US" dirty="0"/>
          </a:p>
        </p:txBody>
      </p:sp>
      <p:sp>
        <p:nvSpPr>
          <p:cNvPr id="4" name="Slide Number Placeholder 3"/>
          <p:cNvSpPr>
            <a:spLocks noGrp="1"/>
          </p:cNvSpPr>
          <p:nvPr>
            <p:ph type="sldNum" sz="quarter" idx="10"/>
          </p:nvPr>
        </p:nvSpPr>
        <p:spPr/>
        <p:txBody>
          <a:bodyPr/>
          <a:lstStyle/>
          <a:p>
            <a:fld id="{E4DC7BA9-18E4-4870-AB64-6EA3E8C6E6BC}" type="slidenum">
              <a:rPr lang="en-US" smtClean="0"/>
              <a:t>6</a:t>
            </a:fld>
            <a:endParaRPr lang="en-US"/>
          </a:p>
        </p:txBody>
      </p:sp>
    </p:spTree>
    <p:extLst>
      <p:ext uri="{BB962C8B-B14F-4D97-AF65-F5344CB8AC3E}">
        <p14:creationId xmlns:p14="http://schemas.microsoft.com/office/powerpoint/2010/main" val="3190449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DC7BA9-18E4-4870-AB64-6EA3E8C6E6BC}" type="slidenum">
              <a:rPr lang="en-US" smtClean="0"/>
              <a:t>7</a:t>
            </a:fld>
            <a:endParaRPr lang="en-US"/>
          </a:p>
        </p:txBody>
      </p:sp>
    </p:spTree>
    <p:extLst>
      <p:ext uri="{BB962C8B-B14F-4D97-AF65-F5344CB8AC3E}">
        <p14:creationId xmlns:p14="http://schemas.microsoft.com/office/powerpoint/2010/main" val="3190449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SLDS warehouse may contain annual or biannual data submissions and separate stores for different types of data (such as data on student enrollment, demographics, attendance, assessment, </a:t>
            </a:r>
            <a:r>
              <a:rPr lang="en-US" dirty="0" smtClean="0"/>
              <a:t>course-taking</a:t>
            </a:r>
            <a:r>
              <a:rPr lang="en-US" dirty="0" smtClean="0"/>
              <a:t>, completion and withdrawal, teachers, and separate state postsecondary education systems), often obtained from different source systems. Typically, states will provide researchers with separate data files for each year and data source in the SLDS that contains requested data. Data will need to be reconciled.</a:t>
            </a:r>
            <a:r>
              <a:rPr lang="en-US" baseline="0" dirty="0" smtClean="0"/>
              <a:t> Particular attention needs to be paid to defining the population of interest. </a:t>
            </a:r>
            <a:endParaRPr lang="en-US" baseline="0" dirty="0" smtClean="0"/>
          </a:p>
          <a:p>
            <a:endParaRPr lang="en-US" baseline="0" dirty="0" smtClean="0"/>
          </a:p>
          <a:p>
            <a:r>
              <a:rPr lang="en-US" baseline="0" dirty="0" smtClean="0"/>
              <a:t>**Not all states may be willing to review decision rules or data analyses.</a:t>
            </a:r>
            <a:endParaRPr lang="en-US" dirty="0"/>
          </a:p>
        </p:txBody>
      </p:sp>
      <p:sp>
        <p:nvSpPr>
          <p:cNvPr id="4" name="Slide Number Placeholder 3"/>
          <p:cNvSpPr>
            <a:spLocks noGrp="1"/>
          </p:cNvSpPr>
          <p:nvPr>
            <p:ph type="sldNum" sz="quarter" idx="10"/>
          </p:nvPr>
        </p:nvSpPr>
        <p:spPr/>
        <p:txBody>
          <a:bodyPr/>
          <a:lstStyle/>
          <a:p>
            <a:fld id="{E4DC7BA9-18E4-4870-AB64-6EA3E8C6E6BC}" type="slidenum">
              <a:rPr lang="en-US" smtClean="0"/>
              <a:t>8</a:t>
            </a:fld>
            <a:endParaRPr lang="en-US"/>
          </a:p>
        </p:txBody>
      </p:sp>
    </p:spTree>
    <p:extLst>
      <p:ext uri="{BB962C8B-B14F-4D97-AF65-F5344CB8AC3E}">
        <p14:creationId xmlns:p14="http://schemas.microsoft.com/office/powerpoint/2010/main" val="3190449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*Materials</a:t>
            </a:r>
            <a:r>
              <a:rPr lang="en-US" baseline="0" dirty="0" smtClean="0"/>
              <a:t> may include statistical code (for example, </a:t>
            </a:r>
            <a:r>
              <a:rPr lang="en-US" baseline="0" dirty="0" err="1" smtClean="0"/>
              <a:t>Stata</a:t>
            </a:r>
            <a:r>
              <a:rPr lang="en-US" baseline="0" dirty="0" smtClean="0"/>
              <a:t> or R code) to enable the state to replicate particular analyses. </a:t>
            </a:r>
          </a:p>
          <a:p>
            <a:endParaRPr lang="en-US" dirty="0"/>
          </a:p>
        </p:txBody>
      </p:sp>
      <p:sp>
        <p:nvSpPr>
          <p:cNvPr id="4" name="Slide Number Placeholder 3"/>
          <p:cNvSpPr>
            <a:spLocks noGrp="1"/>
          </p:cNvSpPr>
          <p:nvPr>
            <p:ph type="sldNum" sz="quarter" idx="10"/>
          </p:nvPr>
        </p:nvSpPr>
        <p:spPr/>
        <p:txBody>
          <a:bodyPr/>
          <a:lstStyle/>
          <a:p>
            <a:fld id="{E4DC7BA9-18E4-4870-AB64-6EA3E8C6E6BC}" type="slidenum">
              <a:rPr lang="en-US" smtClean="0"/>
              <a:t>9</a:t>
            </a:fld>
            <a:endParaRPr lang="en-US"/>
          </a:p>
        </p:txBody>
      </p:sp>
    </p:spTree>
    <p:extLst>
      <p:ext uri="{BB962C8B-B14F-4D97-AF65-F5344CB8AC3E}">
        <p14:creationId xmlns:p14="http://schemas.microsoft.com/office/powerpoint/2010/main" val="3190449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7" name="Content Placeholder 5"/>
          <p:cNvSpPr>
            <a:spLocks noGrp="1"/>
          </p:cNvSpPr>
          <p:nvPr>
            <p:ph sz="quarter" idx="13" hasCustomPrompt="1"/>
          </p:nvPr>
        </p:nvSpPr>
        <p:spPr>
          <a:xfrm>
            <a:off x="454881" y="457200"/>
            <a:ext cx="8198636" cy="504754"/>
          </a:xfrm>
          <a:prstGeom prst="rect">
            <a:avLst/>
          </a:prstGeom>
        </p:spPr>
        <p:txBody>
          <a:bodyPr wrap="square" lIns="0" tIns="0" rIns="0" bIns="0">
            <a:spAutoFit/>
          </a:bodyPr>
          <a:lstStyle>
            <a:lvl1pPr marL="0" indent="0">
              <a:lnSpc>
                <a:spcPct val="82000"/>
              </a:lnSpc>
              <a:buNone/>
              <a:defRPr lang="en-US" sz="4000" b="0" i="0" baseline="0" smtClean="0">
                <a:solidFill>
                  <a:schemeClr val="tx2">
                    <a:lumMod val="75000"/>
                    <a:lumOff val="25000"/>
                  </a:schemeClr>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This slide has an important chart.</a:t>
            </a:r>
          </a:p>
        </p:txBody>
      </p:sp>
      <p:cxnSp>
        <p:nvCxnSpPr>
          <p:cNvPr id="33" name="Straight Connector 32"/>
          <p:cNvCxnSpPr/>
          <p:nvPr userDrawn="1"/>
        </p:nvCxnSpPr>
        <p:spPr>
          <a:xfrm rot="5400000" flipH="1" flipV="1">
            <a:off x="8418133" y="6467769"/>
            <a:ext cx="136525" cy="1588"/>
          </a:xfrm>
          <a:prstGeom prst="line">
            <a:avLst/>
          </a:prstGeom>
          <a:ln w="9525" cap="flat" cmpd="sng" algn="ctr">
            <a:solidFill>
              <a:schemeClr val="bg2">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3"/>
          <p:cNvSpPr>
            <a:spLocks noGrp="1"/>
          </p:cNvSpPr>
          <p:nvPr>
            <p:ph sz="half" idx="2"/>
          </p:nvPr>
        </p:nvSpPr>
        <p:spPr>
          <a:xfrm>
            <a:off x="4648200" y="1825625"/>
            <a:ext cx="3867150" cy="435133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89132100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2578" y="1676400"/>
            <a:ext cx="7886700" cy="762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628650" y="2514600"/>
            <a:ext cx="7886700" cy="396239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073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645204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7865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61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rt w/ info">
    <p:spTree>
      <p:nvGrpSpPr>
        <p:cNvPr id="1" name=""/>
        <p:cNvGrpSpPr/>
        <p:nvPr/>
      </p:nvGrpSpPr>
      <p:grpSpPr>
        <a:xfrm>
          <a:off x="0" y="0"/>
          <a:ext cx="0" cy="0"/>
          <a:chOff x="0" y="0"/>
          <a:chExt cx="0" cy="0"/>
        </a:xfrm>
      </p:grpSpPr>
      <p:sp>
        <p:nvSpPr>
          <p:cNvPr id="17" name="Content Placeholder 5"/>
          <p:cNvSpPr>
            <a:spLocks noGrp="1"/>
          </p:cNvSpPr>
          <p:nvPr>
            <p:ph sz="quarter" idx="13" hasCustomPrompt="1"/>
          </p:nvPr>
        </p:nvSpPr>
        <p:spPr>
          <a:xfrm>
            <a:off x="454881" y="457201"/>
            <a:ext cx="8232742" cy="504754"/>
          </a:xfrm>
          <a:prstGeom prst="rect">
            <a:avLst/>
          </a:prstGeom>
        </p:spPr>
        <p:txBody>
          <a:bodyPr wrap="square" lIns="0" tIns="0" rIns="0" bIns="0">
            <a:spAutoFit/>
          </a:bodyPr>
          <a:lstStyle>
            <a:lvl1pPr marL="0" indent="0">
              <a:lnSpc>
                <a:spcPct val="82000"/>
              </a:lnSpc>
              <a:buNone/>
              <a:defRPr lang="en-US" sz="4000" b="0" i="0" baseline="0" smtClean="0">
                <a:solidFill>
                  <a:schemeClr val="tx2">
                    <a:lumMod val="75000"/>
                    <a:lumOff val="25000"/>
                  </a:schemeClr>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This chart has additional notes.</a:t>
            </a:r>
          </a:p>
        </p:txBody>
      </p:sp>
      <p:sp>
        <p:nvSpPr>
          <p:cNvPr id="10" name="Chart Placeholder 12"/>
          <p:cNvSpPr>
            <a:spLocks noGrp="1"/>
          </p:cNvSpPr>
          <p:nvPr>
            <p:ph type="chart" sz="quarter" idx="18"/>
          </p:nvPr>
        </p:nvSpPr>
        <p:spPr>
          <a:xfrm>
            <a:off x="463825" y="1830552"/>
            <a:ext cx="5448080" cy="3759601"/>
          </a:xfrm>
          <a:prstGeom prst="rect">
            <a:avLst/>
          </a:prstGeom>
        </p:spPr>
        <p:txBody>
          <a:bodyPr lIns="0" tIns="0" rIns="0" bIns="0">
            <a:normAutofit/>
          </a:bodyPr>
          <a:lstStyle>
            <a:lvl1pPr marL="0" indent="0">
              <a:buNone/>
              <a:defRPr sz="2000">
                <a:solidFill>
                  <a:srgbClr val="999999"/>
                </a:solidFill>
              </a:defRPr>
            </a:lvl1pPr>
          </a:lstStyle>
          <a:p>
            <a:endParaRPr lang="en-US" dirty="0"/>
          </a:p>
        </p:txBody>
      </p:sp>
      <p:sp>
        <p:nvSpPr>
          <p:cNvPr id="14" name="Content Placeholder 5"/>
          <p:cNvSpPr>
            <a:spLocks noGrp="1"/>
          </p:cNvSpPr>
          <p:nvPr>
            <p:ph sz="quarter" idx="20" hasCustomPrompt="1"/>
          </p:nvPr>
        </p:nvSpPr>
        <p:spPr>
          <a:xfrm>
            <a:off x="6035863" y="1830552"/>
            <a:ext cx="2651760" cy="3759601"/>
          </a:xfrm>
          <a:prstGeom prst="rect">
            <a:avLst/>
          </a:prstGeom>
        </p:spPr>
        <p:txBody>
          <a:bodyPr lIns="0" tIns="0" rIns="0" bIns="0">
            <a:noAutofit/>
          </a:bodyPr>
          <a:lstStyle>
            <a:lvl1pPr marL="0" indent="0">
              <a:spcBef>
                <a:spcPts val="0"/>
              </a:spcBef>
              <a:buNone/>
              <a:defRPr sz="2000" b="0" i="0" baseline="0">
                <a:solidFill>
                  <a:srgbClr val="666666"/>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Go ahead and mention some details.</a:t>
            </a:r>
          </a:p>
        </p:txBody>
      </p:sp>
      <p:cxnSp>
        <p:nvCxnSpPr>
          <p:cNvPr id="33" name="Straight Connector 32"/>
          <p:cNvCxnSpPr/>
          <p:nvPr userDrawn="1"/>
        </p:nvCxnSpPr>
        <p:spPr>
          <a:xfrm rot="5400000" flipH="1" flipV="1">
            <a:off x="8418133" y="6467769"/>
            <a:ext cx="136525" cy="1588"/>
          </a:xfrm>
          <a:prstGeom prst="line">
            <a:avLst/>
          </a:prstGeom>
          <a:ln w="9525" cap="flat" cmpd="sng" algn="ctr">
            <a:solidFill>
              <a:schemeClr val="bg2">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3964538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17" name="Content Placeholder 5"/>
          <p:cNvSpPr>
            <a:spLocks noGrp="1"/>
          </p:cNvSpPr>
          <p:nvPr>
            <p:ph sz="quarter" idx="13" hasCustomPrompt="1"/>
          </p:nvPr>
        </p:nvSpPr>
        <p:spPr>
          <a:xfrm>
            <a:off x="454880" y="457202"/>
            <a:ext cx="8536719" cy="504754"/>
          </a:xfrm>
          <a:prstGeom prst="rect">
            <a:avLst/>
          </a:prstGeom>
        </p:spPr>
        <p:txBody>
          <a:bodyPr wrap="square" lIns="0" tIns="0" rIns="0" bIns="0">
            <a:spAutoFit/>
          </a:bodyPr>
          <a:lstStyle>
            <a:lvl1pPr marL="0" indent="0">
              <a:lnSpc>
                <a:spcPct val="82000"/>
              </a:lnSpc>
              <a:buNone/>
              <a:defRPr lang="en-US" sz="4000" b="0" i="0" baseline="0" smtClean="0">
                <a:solidFill>
                  <a:schemeClr val="tx2">
                    <a:lumMod val="75000"/>
                    <a:lumOff val="25000"/>
                  </a:schemeClr>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This slide has an interesting photo.</a:t>
            </a:r>
          </a:p>
        </p:txBody>
      </p:sp>
      <p:sp>
        <p:nvSpPr>
          <p:cNvPr id="14" name="Picture Placeholder 6"/>
          <p:cNvSpPr>
            <a:spLocks noGrp="1"/>
          </p:cNvSpPr>
          <p:nvPr>
            <p:ph type="pic" sz="quarter" idx="19"/>
          </p:nvPr>
        </p:nvSpPr>
        <p:spPr>
          <a:xfrm>
            <a:off x="463125" y="1821793"/>
            <a:ext cx="5439836" cy="3768360"/>
          </a:xfrm>
          <a:prstGeom prst="rect">
            <a:avLst/>
          </a:prstGeom>
        </p:spPr>
        <p:txBody>
          <a:bodyPr lIns="0" tIns="0" rIns="0" bIns="0">
            <a:normAutofit/>
          </a:bodyPr>
          <a:lstStyle>
            <a:lvl1pPr marL="0" indent="0">
              <a:buFontTx/>
              <a:buNone/>
              <a:defRPr sz="2000" b="0" i="0" baseline="0">
                <a:solidFill>
                  <a:schemeClr val="tx2">
                    <a:lumMod val="50000"/>
                    <a:lumOff val="50000"/>
                  </a:schemeClr>
                </a:solidFill>
              </a:defRPr>
            </a:lvl1pPr>
          </a:lstStyle>
          <a:p>
            <a:endParaRPr lang="en-US" dirty="0"/>
          </a:p>
        </p:txBody>
      </p:sp>
      <p:cxnSp>
        <p:nvCxnSpPr>
          <p:cNvPr id="29" name="Straight Connector 28"/>
          <p:cNvCxnSpPr/>
          <p:nvPr userDrawn="1"/>
        </p:nvCxnSpPr>
        <p:spPr>
          <a:xfrm rot="5400000" flipH="1" flipV="1">
            <a:off x="8418133" y="6467769"/>
            <a:ext cx="136525" cy="1588"/>
          </a:xfrm>
          <a:prstGeom prst="line">
            <a:avLst/>
          </a:prstGeom>
          <a:ln w="9525" cap="flat" cmpd="sng" algn="ctr">
            <a:solidFill>
              <a:schemeClr val="bg2">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124619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Columns text">
    <p:spTree>
      <p:nvGrpSpPr>
        <p:cNvPr id="1" name=""/>
        <p:cNvGrpSpPr/>
        <p:nvPr/>
      </p:nvGrpSpPr>
      <p:grpSpPr>
        <a:xfrm>
          <a:off x="0" y="0"/>
          <a:ext cx="0" cy="0"/>
          <a:chOff x="0" y="0"/>
          <a:chExt cx="0" cy="0"/>
        </a:xfrm>
      </p:grpSpPr>
      <p:sp>
        <p:nvSpPr>
          <p:cNvPr id="17" name="Content Placeholder 5"/>
          <p:cNvSpPr>
            <a:spLocks noGrp="1"/>
          </p:cNvSpPr>
          <p:nvPr>
            <p:ph sz="quarter" idx="13" hasCustomPrompt="1"/>
          </p:nvPr>
        </p:nvSpPr>
        <p:spPr>
          <a:xfrm>
            <a:off x="454881" y="1981200"/>
            <a:ext cx="2651760" cy="3744649"/>
          </a:xfrm>
          <a:prstGeom prst="rect">
            <a:avLst/>
          </a:prstGeom>
        </p:spPr>
        <p:txBody>
          <a:bodyPr lIns="0" tIns="0" rIns="0" bIns="0">
            <a:noAutofit/>
          </a:bodyPr>
          <a:lstStyle>
            <a:lvl1pPr marL="0" indent="0">
              <a:buNone/>
              <a:defRPr sz="2800" baseline="0">
                <a:solidFill>
                  <a:srgbClr val="666666"/>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Add your copy</a:t>
            </a:r>
          </a:p>
        </p:txBody>
      </p:sp>
      <p:sp>
        <p:nvSpPr>
          <p:cNvPr id="28" name="Content Placeholder 5"/>
          <p:cNvSpPr>
            <a:spLocks noGrp="1"/>
          </p:cNvSpPr>
          <p:nvPr>
            <p:ph sz="quarter" idx="19" hasCustomPrompt="1"/>
          </p:nvPr>
        </p:nvSpPr>
        <p:spPr>
          <a:xfrm>
            <a:off x="3245372" y="1981200"/>
            <a:ext cx="2651760" cy="3744649"/>
          </a:xfrm>
          <a:prstGeom prst="rect">
            <a:avLst/>
          </a:prstGeom>
        </p:spPr>
        <p:txBody>
          <a:bodyPr lIns="0" tIns="0" rIns="0" bIns="0">
            <a:noAutofit/>
          </a:bodyPr>
          <a:lstStyle>
            <a:lvl1pPr marL="0" indent="0">
              <a:buNone/>
              <a:defRPr sz="2800">
                <a:solidFill>
                  <a:srgbClr val="666666"/>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Add your copy</a:t>
            </a:r>
          </a:p>
        </p:txBody>
      </p:sp>
      <p:sp>
        <p:nvSpPr>
          <p:cNvPr id="29" name="Content Placeholder 5"/>
          <p:cNvSpPr>
            <a:spLocks noGrp="1"/>
          </p:cNvSpPr>
          <p:nvPr>
            <p:ph sz="quarter" idx="20" hasCustomPrompt="1"/>
          </p:nvPr>
        </p:nvSpPr>
        <p:spPr>
          <a:xfrm>
            <a:off x="6035863" y="1981200"/>
            <a:ext cx="2651760" cy="3744649"/>
          </a:xfrm>
          <a:prstGeom prst="rect">
            <a:avLst/>
          </a:prstGeom>
        </p:spPr>
        <p:txBody>
          <a:bodyPr lIns="0" tIns="0" rIns="0" bIns="0">
            <a:noAutofit/>
          </a:bodyPr>
          <a:lstStyle>
            <a:lvl1pPr marL="0" indent="0">
              <a:buNone/>
              <a:defRPr sz="2800" b="0" i="0">
                <a:solidFill>
                  <a:srgbClr val="666666"/>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Add your copy</a:t>
            </a:r>
          </a:p>
        </p:txBody>
      </p:sp>
      <p:cxnSp>
        <p:nvCxnSpPr>
          <p:cNvPr id="31" name="Straight Connector 30"/>
          <p:cNvCxnSpPr/>
          <p:nvPr userDrawn="1"/>
        </p:nvCxnSpPr>
        <p:spPr>
          <a:xfrm rot="5400000" flipH="1" flipV="1">
            <a:off x="8418133" y="6467769"/>
            <a:ext cx="136525" cy="1588"/>
          </a:xfrm>
          <a:prstGeom prst="line">
            <a:avLst/>
          </a:prstGeom>
          <a:ln w="9525" cap="flat" cmpd="sng" algn="ctr">
            <a:solidFill>
              <a:schemeClr val="bg2">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Content Placeholder 5"/>
          <p:cNvSpPr>
            <a:spLocks noGrp="1"/>
          </p:cNvSpPr>
          <p:nvPr>
            <p:ph sz="quarter" idx="21" hasCustomPrompt="1"/>
          </p:nvPr>
        </p:nvSpPr>
        <p:spPr>
          <a:xfrm>
            <a:off x="454880" y="457202"/>
            <a:ext cx="8536719" cy="504754"/>
          </a:xfrm>
          <a:prstGeom prst="rect">
            <a:avLst/>
          </a:prstGeom>
        </p:spPr>
        <p:txBody>
          <a:bodyPr wrap="square" lIns="0" tIns="0" rIns="0" bIns="0">
            <a:spAutoFit/>
          </a:bodyPr>
          <a:lstStyle>
            <a:lvl1pPr marL="0" indent="0">
              <a:lnSpc>
                <a:spcPct val="82000"/>
              </a:lnSpc>
              <a:buNone/>
              <a:defRPr lang="en-US" sz="4000" b="0" i="0" baseline="0" smtClean="0">
                <a:solidFill>
                  <a:schemeClr val="tx2">
                    <a:lumMod val="75000"/>
                    <a:lumOff val="25000"/>
                  </a:schemeClr>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This slide has interesting copy.</a:t>
            </a:r>
          </a:p>
        </p:txBody>
      </p:sp>
    </p:spTree>
    <p:extLst>
      <p:ext uri="{BB962C8B-B14F-4D97-AF65-F5344CB8AC3E}">
        <p14:creationId xmlns:p14="http://schemas.microsoft.com/office/powerpoint/2010/main" val="2547383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Opening slide">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0" y="0"/>
            <a:ext cx="9144000" cy="6858000"/>
          </a:xfrm>
        </p:spPr>
        <p:txBody>
          <a:bodyPr lIns="457200" tIns="2514600" anchor="ctr" anchorCtr="0"/>
          <a:lstStyle>
            <a:lvl1pPr marL="0" indent="0">
              <a:buFontTx/>
              <a:buNone/>
              <a:defRPr>
                <a:solidFill>
                  <a:schemeClr val="tx2">
                    <a:lumMod val="65000"/>
                  </a:schemeClr>
                </a:solidFill>
              </a:defRPr>
            </a:lvl1pPr>
          </a:lstStyle>
          <a:p>
            <a:endParaRPr lang="en-US" dirty="0"/>
          </a:p>
        </p:txBody>
      </p:sp>
      <p:sp>
        <p:nvSpPr>
          <p:cNvPr id="2" name="Title 1"/>
          <p:cNvSpPr>
            <a:spLocks noGrp="1"/>
          </p:cNvSpPr>
          <p:nvPr>
            <p:ph type="ctrTitle" hasCustomPrompt="1"/>
          </p:nvPr>
        </p:nvSpPr>
        <p:spPr>
          <a:xfrm>
            <a:off x="0" y="2395996"/>
            <a:ext cx="9144000" cy="615553"/>
          </a:xfrm>
          <a:prstGeom prst="rect">
            <a:avLst/>
          </a:prstGeom>
          <a:noFill/>
        </p:spPr>
        <p:txBody>
          <a:bodyPr lIns="457200" tIns="0" rIns="457200" bIns="0" anchor="ctr" anchorCtr="0">
            <a:spAutoFit/>
          </a:bodyPr>
          <a:lstStyle>
            <a:lvl1pPr>
              <a:defRPr sz="4000" b="0" i="0" baseline="0">
                <a:solidFill>
                  <a:schemeClr val="tx2"/>
                </a:solidFill>
                <a:latin typeface="Arial"/>
                <a:cs typeface="Kievit Offc Pro Medium"/>
              </a:defRPr>
            </a:lvl1pPr>
          </a:lstStyle>
          <a:p>
            <a:r>
              <a:rPr lang="en-US" dirty="0" smtClean="0"/>
              <a:t>Opening Slide Title</a:t>
            </a:r>
            <a:endParaRPr lang="en-US" dirty="0"/>
          </a:p>
        </p:txBody>
      </p:sp>
    </p:spTree>
    <p:extLst>
      <p:ext uri="{BB962C8B-B14F-4D97-AF65-F5344CB8AC3E}">
        <p14:creationId xmlns:p14="http://schemas.microsoft.com/office/powerpoint/2010/main" val="125000504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p:spTree>
      <p:nvGrpSpPr>
        <p:cNvPr id="1" name=""/>
        <p:cNvGrpSpPr/>
        <p:nvPr/>
      </p:nvGrpSpPr>
      <p:grpSpPr>
        <a:xfrm>
          <a:off x="0" y="0"/>
          <a:ext cx="0" cy="0"/>
          <a:chOff x="0" y="0"/>
          <a:chExt cx="0" cy="0"/>
        </a:xfrm>
      </p:grpSpPr>
      <p:sp>
        <p:nvSpPr>
          <p:cNvPr id="16" name="Content Placeholder 2"/>
          <p:cNvSpPr>
            <a:spLocks noGrp="1"/>
          </p:cNvSpPr>
          <p:nvPr>
            <p:ph idx="1" hasCustomPrompt="1"/>
          </p:nvPr>
        </p:nvSpPr>
        <p:spPr>
          <a:xfrm>
            <a:off x="472911" y="1143661"/>
            <a:ext cx="5489903" cy="4873129"/>
          </a:xfrm>
          <a:prstGeom prst="rect">
            <a:avLst/>
          </a:prstGeom>
        </p:spPr>
        <p:txBody>
          <a:bodyPr lIns="0" tIns="0" rIns="0" bIns="0">
            <a:spAutoFit/>
          </a:bodyPr>
          <a:lstStyle>
            <a:lvl1pPr marL="0" indent="0">
              <a:spcBef>
                <a:spcPts val="2200"/>
              </a:spcBef>
              <a:spcAft>
                <a:spcPts val="0"/>
              </a:spcAft>
              <a:buNone/>
              <a:defRPr sz="2800" b="0" i="0">
                <a:solidFill>
                  <a:srgbClr val="0F7FC5"/>
                </a:solidFill>
                <a:latin typeface="Arial"/>
                <a:cs typeface="Arial"/>
              </a:defRPr>
            </a:lvl1pPr>
            <a:lvl2pPr marL="287338" marR="0" indent="-285750" algn="l" defTabSz="457200" rtl="0" eaLnBrk="1" fontAlgn="auto" latinLnBrk="0" hangingPunct="1">
              <a:lnSpc>
                <a:spcPct val="100000"/>
              </a:lnSpc>
              <a:spcBef>
                <a:spcPts val="0"/>
              </a:spcBef>
              <a:spcAft>
                <a:spcPts val="0"/>
              </a:spcAft>
              <a:buClrTx/>
              <a:buSzTx/>
              <a:buFont typeface="Arial"/>
              <a:buChar char="•"/>
              <a:tabLst/>
              <a:defRPr sz="2800">
                <a:solidFill>
                  <a:schemeClr val="tx2">
                    <a:lumMod val="75000"/>
                    <a:lumOff val="25000"/>
                  </a:schemeClr>
                </a:solidFill>
              </a:defRPr>
            </a:lvl2pPr>
            <a:lvl3pPr>
              <a:defRPr sz="2000">
                <a:solidFill>
                  <a:schemeClr val="bg2">
                    <a:lumMod val="75000"/>
                    <a:lumOff val="25000"/>
                  </a:schemeClr>
                </a:solidFill>
              </a:defRPr>
            </a:lvl3pPr>
            <a:lvl4pPr>
              <a:defRPr sz="2000">
                <a:solidFill>
                  <a:schemeClr val="bg2">
                    <a:lumMod val="75000"/>
                    <a:lumOff val="25000"/>
                  </a:schemeClr>
                </a:solidFill>
              </a:defRPr>
            </a:lvl4pPr>
            <a:lvl5pPr>
              <a:defRPr sz="2000">
                <a:solidFill>
                  <a:schemeClr val="bg2">
                    <a:lumMod val="75000"/>
                    <a:lumOff val="25000"/>
                  </a:schemeClr>
                </a:solidFill>
              </a:defRPr>
            </a:lvl5pPr>
          </a:lstStyle>
          <a:p>
            <a:pPr lvl="0"/>
            <a:r>
              <a:rPr lang="en-US" dirty="0" smtClean="0"/>
              <a:t>Item 1</a:t>
            </a:r>
            <a:endParaRPr lang="en-US" dirty="0"/>
          </a:p>
          <a:p>
            <a:pPr lvl="1"/>
            <a:r>
              <a:rPr lang="en-US" dirty="0" smtClean="0"/>
              <a:t>Bullet</a:t>
            </a:r>
          </a:p>
          <a:p>
            <a:pPr lvl="1"/>
            <a:r>
              <a:rPr lang="en-US" dirty="0" smtClean="0"/>
              <a:t>Bullet</a:t>
            </a:r>
          </a:p>
          <a:p>
            <a:pPr lvl="0"/>
            <a:r>
              <a:rPr lang="en-US" dirty="0" smtClean="0"/>
              <a:t>Item 2</a:t>
            </a:r>
          </a:p>
          <a:p>
            <a:pPr lvl="1"/>
            <a:r>
              <a:rPr lang="en-US" dirty="0" smtClean="0"/>
              <a:t>Bullet</a:t>
            </a:r>
          </a:p>
          <a:p>
            <a:pPr lvl="1"/>
            <a:r>
              <a:rPr lang="en-US" dirty="0" smtClean="0"/>
              <a:t>Bullet</a:t>
            </a:r>
          </a:p>
          <a:p>
            <a:pPr lvl="0"/>
            <a:r>
              <a:rPr lang="en-US" dirty="0" smtClean="0"/>
              <a:t>Item 3</a:t>
            </a:r>
          </a:p>
          <a:p>
            <a:pPr lvl="1"/>
            <a:r>
              <a:rPr lang="en-US" dirty="0" smtClean="0"/>
              <a:t>Bullet</a:t>
            </a:r>
          </a:p>
          <a:p>
            <a:pPr lvl="1"/>
            <a:r>
              <a:rPr lang="en-US" dirty="0" smtClean="0"/>
              <a:t>Bullet</a:t>
            </a:r>
          </a:p>
          <a:p>
            <a:pPr lvl="1"/>
            <a:endParaRPr lang="en-US" dirty="0" smtClean="0"/>
          </a:p>
        </p:txBody>
      </p:sp>
      <p:cxnSp>
        <p:nvCxnSpPr>
          <p:cNvPr id="27" name="Straight Connector 26"/>
          <p:cNvCxnSpPr/>
          <p:nvPr userDrawn="1"/>
        </p:nvCxnSpPr>
        <p:spPr>
          <a:xfrm rot="5400000" flipH="1" flipV="1">
            <a:off x="8418133" y="6467769"/>
            <a:ext cx="136525" cy="1588"/>
          </a:xfrm>
          <a:prstGeom prst="line">
            <a:avLst/>
          </a:prstGeom>
          <a:ln w="9525" cap="flat" cmpd="sng" algn="ctr">
            <a:solidFill>
              <a:schemeClr val="bg2">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307009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3 Columns text">
    <p:spTree>
      <p:nvGrpSpPr>
        <p:cNvPr id="1" name=""/>
        <p:cNvGrpSpPr/>
        <p:nvPr/>
      </p:nvGrpSpPr>
      <p:grpSpPr>
        <a:xfrm>
          <a:off x="0" y="0"/>
          <a:ext cx="0" cy="0"/>
          <a:chOff x="0" y="0"/>
          <a:chExt cx="0" cy="0"/>
        </a:xfrm>
      </p:grpSpPr>
      <p:sp>
        <p:nvSpPr>
          <p:cNvPr id="17" name="Content Placeholder 5"/>
          <p:cNvSpPr>
            <a:spLocks noGrp="1"/>
          </p:cNvSpPr>
          <p:nvPr>
            <p:ph sz="quarter" idx="13" hasCustomPrompt="1"/>
          </p:nvPr>
        </p:nvSpPr>
        <p:spPr>
          <a:xfrm>
            <a:off x="454881" y="457200"/>
            <a:ext cx="2651760" cy="3744649"/>
          </a:xfrm>
          <a:prstGeom prst="rect">
            <a:avLst/>
          </a:prstGeom>
        </p:spPr>
        <p:txBody>
          <a:bodyPr lIns="0" tIns="0" rIns="0" bIns="0">
            <a:noAutofit/>
          </a:bodyPr>
          <a:lstStyle>
            <a:lvl1pPr marL="0" indent="0">
              <a:buNone/>
              <a:defRPr sz="2800" baseline="0">
                <a:solidFill>
                  <a:srgbClr val="666666"/>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Add your copy</a:t>
            </a:r>
          </a:p>
        </p:txBody>
      </p:sp>
      <p:sp>
        <p:nvSpPr>
          <p:cNvPr id="28" name="Content Placeholder 5"/>
          <p:cNvSpPr>
            <a:spLocks noGrp="1"/>
          </p:cNvSpPr>
          <p:nvPr>
            <p:ph sz="quarter" idx="19" hasCustomPrompt="1"/>
          </p:nvPr>
        </p:nvSpPr>
        <p:spPr>
          <a:xfrm>
            <a:off x="3245372" y="457200"/>
            <a:ext cx="2651760" cy="3744649"/>
          </a:xfrm>
          <a:prstGeom prst="rect">
            <a:avLst/>
          </a:prstGeom>
        </p:spPr>
        <p:txBody>
          <a:bodyPr lIns="0" tIns="0" rIns="0" bIns="0">
            <a:noAutofit/>
          </a:bodyPr>
          <a:lstStyle>
            <a:lvl1pPr marL="0" indent="0">
              <a:buNone/>
              <a:defRPr sz="2800">
                <a:solidFill>
                  <a:srgbClr val="666666"/>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Add your copy</a:t>
            </a:r>
          </a:p>
        </p:txBody>
      </p:sp>
      <p:sp>
        <p:nvSpPr>
          <p:cNvPr id="29" name="Content Placeholder 5"/>
          <p:cNvSpPr>
            <a:spLocks noGrp="1"/>
          </p:cNvSpPr>
          <p:nvPr>
            <p:ph sz="quarter" idx="20" hasCustomPrompt="1"/>
          </p:nvPr>
        </p:nvSpPr>
        <p:spPr>
          <a:xfrm>
            <a:off x="6035863" y="457200"/>
            <a:ext cx="2651760" cy="3744649"/>
          </a:xfrm>
          <a:prstGeom prst="rect">
            <a:avLst/>
          </a:prstGeom>
        </p:spPr>
        <p:txBody>
          <a:bodyPr lIns="0" tIns="0" rIns="0" bIns="0">
            <a:noAutofit/>
          </a:bodyPr>
          <a:lstStyle>
            <a:lvl1pPr marL="0" indent="0">
              <a:buNone/>
              <a:defRPr sz="2800" b="0" i="0">
                <a:solidFill>
                  <a:srgbClr val="666666"/>
                </a:solidFill>
                <a:latin typeface="Arial"/>
                <a:cs typeface="Arial"/>
              </a:defRPr>
            </a:lvl1pPr>
            <a:lvl2pPr>
              <a:defRPr sz="2000">
                <a:solidFill>
                  <a:srgbClr val="0F7FC5"/>
                </a:solidFill>
              </a:defRPr>
            </a:lvl2pPr>
            <a:lvl3pPr>
              <a:defRPr sz="1800">
                <a:solidFill>
                  <a:srgbClr val="0F7FC5"/>
                </a:solidFill>
              </a:defRPr>
            </a:lvl3pPr>
            <a:lvl4pPr>
              <a:defRPr sz="1600">
                <a:solidFill>
                  <a:srgbClr val="0F7FC5"/>
                </a:solidFill>
              </a:defRPr>
            </a:lvl4pPr>
            <a:lvl5pPr>
              <a:defRPr sz="1600">
                <a:solidFill>
                  <a:srgbClr val="0F7FC5"/>
                </a:solidFill>
              </a:defRPr>
            </a:lvl5pPr>
            <a:lvl6pPr>
              <a:defRPr sz="1600"/>
            </a:lvl6pPr>
            <a:lvl7pPr>
              <a:defRPr sz="1600"/>
            </a:lvl7pPr>
            <a:lvl8pPr>
              <a:defRPr sz="1600"/>
            </a:lvl8pPr>
            <a:lvl9pPr>
              <a:defRPr sz="1600"/>
            </a:lvl9pPr>
          </a:lstStyle>
          <a:p>
            <a:pPr lvl="0"/>
            <a:r>
              <a:rPr lang="en-US" dirty="0" smtClean="0"/>
              <a:t>Add your copy</a:t>
            </a:r>
          </a:p>
        </p:txBody>
      </p:sp>
      <p:cxnSp>
        <p:nvCxnSpPr>
          <p:cNvPr id="31" name="Straight Connector 30"/>
          <p:cNvCxnSpPr/>
          <p:nvPr userDrawn="1"/>
        </p:nvCxnSpPr>
        <p:spPr>
          <a:xfrm rot="5400000" flipH="1" flipV="1">
            <a:off x="8418133" y="6467769"/>
            <a:ext cx="136525" cy="1588"/>
          </a:xfrm>
          <a:prstGeom prst="line">
            <a:avLst/>
          </a:prstGeom>
          <a:ln w="9525" cap="flat" cmpd="sng" algn="ctr">
            <a:solidFill>
              <a:schemeClr val="bg2">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1304332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6858000"/>
          </a:xfrm>
        </p:spPr>
        <p:txBody>
          <a:bodyPr lIns="457200" anchor="ctr" anchorCtr="0"/>
          <a:lstStyle>
            <a:lvl1pPr marL="0" indent="0">
              <a:buFontTx/>
              <a:buNone/>
              <a:defRPr>
                <a:solidFill>
                  <a:schemeClr val="tx2">
                    <a:lumMod val="65000"/>
                  </a:schemeClr>
                </a:solidFill>
              </a:defRPr>
            </a:lvl1pPr>
          </a:lstStyle>
          <a:p>
            <a:endParaRPr lang="en-US"/>
          </a:p>
        </p:txBody>
      </p:sp>
      <p:sp>
        <p:nvSpPr>
          <p:cNvPr id="11" name="Title 1"/>
          <p:cNvSpPr>
            <a:spLocks noGrp="1"/>
          </p:cNvSpPr>
          <p:nvPr>
            <p:ph type="ctrTitle" hasCustomPrompt="1"/>
          </p:nvPr>
        </p:nvSpPr>
        <p:spPr>
          <a:xfrm>
            <a:off x="0" y="2395996"/>
            <a:ext cx="9144000" cy="615553"/>
          </a:xfrm>
          <a:prstGeom prst="rect">
            <a:avLst/>
          </a:prstGeom>
          <a:noFill/>
        </p:spPr>
        <p:txBody>
          <a:bodyPr lIns="457200" tIns="0" rIns="457200" bIns="0" anchor="ctr" anchorCtr="0">
            <a:spAutoFit/>
          </a:bodyPr>
          <a:lstStyle>
            <a:lvl1pPr>
              <a:defRPr sz="4000" b="0" i="0" baseline="0">
                <a:solidFill>
                  <a:schemeClr val="tx2"/>
                </a:solidFill>
                <a:latin typeface="Arial"/>
                <a:cs typeface="Kievit Offc Pro Medium"/>
              </a:defRPr>
            </a:lvl1pPr>
          </a:lstStyle>
          <a:p>
            <a:r>
              <a:rPr lang="en-US" dirty="0" smtClean="0"/>
              <a:t>Thank You</a:t>
            </a:r>
            <a:endParaRPr lang="en-US" dirty="0"/>
          </a:p>
        </p:txBody>
      </p:sp>
    </p:spTree>
    <p:extLst>
      <p:ext uri="{BB962C8B-B14F-4D97-AF65-F5344CB8AC3E}">
        <p14:creationId xmlns:p14="http://schemas.microsoft.com/office/powerpoint/2010/main" val="189569219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016125"/>
            <a:ext cx="6858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4495800"/>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469156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theme" Target="../theme/theme2.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alpha val="0"/>
          </a:schemeClr>
        </a:solidFill>
        <a:effectLst/>
      </p:bgPr>
    </p:bg>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457200"/>
            <a:ext cx="8229600" cy="661720"/>
          </a:xfrm>
          <a:prstGeom prst="rect">
            <a:avLst/>
          </a:prstGeom>
        </p:spPr>
        <p:txBody>
          <a:bodyPr vert="horz" lIns="0" tIns="0" rIns="91440" bIns="45720" rtlCol="0" anchor="t" anchorCtr="0">
            <a:spAutoFit/>
          </a:bodyPr>
          <a:lstStyle/>
          <a:p>
            <a:r>
              <a:rPr lang="en-US" dirty="0"/>
              <a:t>Click to edit Master title </a:t>
            </a:r>
            <a:r>
              <a:rPr lang="en-US" dirty="0" smtClean="0"/>
              <a:t>style</a:t>
            </a:r>
            <a:endParaRPr lang="en-US" dirty="0"/>
          </a:p>
        </p:txBody>
      </p:sp>
      <p:sp>
        <p:nvSpPr>
          <p:cNvPr id="8" name="Text Placeholder 2"/>
          <p:cNvSpPr>
            <a:spLocks noGrp="1"/>
          </p:cNvSpPr>
          <p:nvPr>
            <p:ph type="body" idx="1"/>
          </p:nvPr>
        </p:nvSpPr>
        <p:spPr>
          <a:xfrm>
            <a:off x="457200" y="2167128"/>
            <a:ext cx="8229600" cy="3621197"/>
          </a:xfrm>
          <a:prstGeom prst="rect">
            <a:avLst/>
          </a:prstGeom>
        </p:spPr>
        <p:txBody>
          <a:bodyPr vert="horz" lIns="0" tIns="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p:cNvCxnSpPr/>
          <p:nvPr userDrawn="1"/>
        </p:nvCxnSpPr>
        <p:spPr>
          <a:xfrm>
            <a:off x="0" y="1143000"/>
            <a:ext cx="9144000" cy="0"/>
          </a:xfrm>
          <a:prstGeom prst="line">
            <a:avLst/>
          </a:prstGeom>
          <a:ln w="19050" cmpd="sng">
            <a:solidFill>
              <a:srgbClr val="0F7FC5"/>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5965980"/>
      </p:ext>
    </p:extLst>
  </p:cSld>
  <p:clrMap bg1="dk1" tx1="lt1" bg2="dk2" tx2="lt2" accent1="accent1" accent2="accent2" accent3="accent3" accent4="accent4" accent5="accent5" accent6="accent6" hlink="hlink" folHlink="folHlink"/>
  <p:sldLayoutIdLst>
    <p:sldLayoutId id="2147483665" r:id="rId1"/>
    <p:sldLayoutId id="2147483667" r:id="rId2"/>
    <p:sldLayoutId id="2147483668" r:id="rId3"/>
    <p:sldLayoutId id="2147483671" r:id="rId4"/>
    <p:sldLayoutId id="2147483691" r:id="rId5"/>
    <p:sldLayoutId id="2147483684" r:id="rId6"/>
    <p:sldLayoutId id="2147483686" r:id="rId7"/>
    <p:sldLayoutId id="2147483687" r:id="rId8"/>
  </p:sldLayoutIdLst>
  <p:timing>
    <p:tnLst>
      <p:par>
        <p:cTn id="1" dur="indefinite" restart="never" nodeType="tmRoot"/>
      </p:par>
    </p:tnLst>
  </p:timing>
  <p:hf hdr="0" ftr="0" dt="0"/>
  <p:txStyles>
    <p:titleStyle>
      <a:lvl1pPr algn="l" defTabSz="457200" rtl="0" eaLnBrk="1" latinLnBrk="0" hangingPunct="1">
        <a:spcBef>
          <a:spcPct val="0"/>
        </a:spcBef>
        <a:buNone/>
        <a:defRPr sz="4000" b="0" i="0" kern="1200">
          <a:solidFill>
            <a:schemeClr val="bg2">
              <a:lumMod val="75000"/>
              <a:lumOff val="25000"/>
            </a:schemeClr>
          </a:solidFill>
          <a:latin typeface="Arial"/>
          <a:ea typeface="+mj-ea"/>
          <a:cs typeface="Kievit Offc Pro Medium"/>
        </a:defRPr>
      </a:lvl1pPr>
    </p:titleStyle>
    <p:bodyStyle>
      <a:lvl1pPr marL="342900" indent="-342900" algn="l" defTabSz="457200" rtl="0" eaLnBrk="1" latinLnBrk="0" hangingPunct="1">
        <a:spcBef>
          <a:spcPct val="20000"/>
        </a:spcBef>
        <a:buFont typeface="Arial"/>
        <a:buChar char="•"/>
        <a:defRPr sz="2000" b="0" i="0" kern="1200">
          <a:solidFill>
            <a:srgbClr val="666666"/>
          </a:solidFill>
          <a:latin typeface="Arial"/>
          <a:ea typeface="+mn-ea"/>
          <a:cs typeface="Arial"/>
        </a:defRPr>
      </a:lvl1pPr>
      <a:lvl2pPr marL="742950" indent="-285750" algn="l" defTabSz="457200" rtl="0" eaLnBrk="1" latinLnBrk="0" hangingPunct="1">
        <a:spcBef>
          <a:spcPct val="20000"/>
        </a:spcBef>
        <a:buFont typeface="Arial"/>
        <a:buChar char="–"/>
        <a:defRPr sz="2000" b="0" i="0" kern="1200">
          <a:solidFill>
            <a:srgbClr val="666666"/>
          </a:solidFill>
          <a:latin typeface="Arial"/>
          <a:ea typeface="+mn-ea"/>
          <a:cs typeface="Arial"/>
        </a:defRPr>
      </a:lvl2pPr>
      <a:lvl3pPr marL="1143000" indent="-228600" algn="l" defTabSz="457200" rtl="0" eaLnBrk="1" latinLnBrk="0" hangingPunct="1">
        <a:spcBef>
          <a:spcPct val="20000"/>
        </a:spcBef>
        <a:buFont typeface="Arial"/>
        <a:buChar char="•"/>
        <a:defRPr sz="2000" b="0" i="0" kern="1200">
          <a:solidFill>
            <a:srgbClr val="666666"/>
          </a:solidFill>
          <a:latin typeface="Arial"/>
          <a:ea typeface="+mn-ea"/>
          <a:cs typeface="Arial"/>
        </a:defRPr>
      </a:lvl3pPr>
      <a:lvl4pPr marL="1600200" indent="-228600" algn="l" defTabSz="457200" rtl="0" eaLnBrk="1" latinLnBrk="0" hangingPunct="1">
        <a:spcBef>
          <a:spcPct val="20000"/>
        </a:spcBef>
        <a:buFont typeface="Arial"/>
        <a:buChar char="–"/>
        <a:defRPr sz="2000" b="0" i="0" kern="1200">
          <a:solidFill>
            <a:srgbClr val="666666"/>
          </a:solidFill>
          <a:latin typeface="Arial"/>
          <a:ea typeface="+mn-ea"/>
          <a:cs typeface="Arial"/>
        </a:defRPr>
      </a:lvl4pPr>
      <a:lvl5pPr marL="2057400" indent="-228600" algn="l" defTabSz="457200" rtl="0" eaLnBrk="1" latinLnBrk="0" hangingPunct="1">
        <a:spcBef>
          <a:spcPct val="20000"/>
        </a:spcBef>
        <a:buFont typeface="Arial"/>
        <a:buChar char="»"/>
        <a:defRPr sz="2000" b="0" i="0" kern="1200">
          <a:solidFill>
            <a:srgbClr val="666666"/>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alpha val="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4"/>
            <a:ext cx="7886700" cy="46513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Parallelogram 6"/>
          <p:cNvSpPr/>
          <p:nvPr userDrawn="1"/>
        </p:nvSpPr>
        <p:spPr>
          <a:xfrm>
            <a:off x="0" y="0"/>
            <a:ext cx="9144000" cy="1642533"/>
          </a:xfrm>
          <a:prstGeom prst="parallelogram">
            <a:avLst>
              <a:gd name="adj" fmla="val 0"/>
            </a:avLst>
          </a:prstGeom>
          <a:gradFill flip="none" rotWithShape="1">
            <a:gsLst>
              <a:gs pos="100000">
                <a:srgbClr val="FFE354">
                  <a:alpha val="66000"/>
                </a:srgbClr>
              </a:gs>
              <a:gs pos="0">
                <a:srgbClr val="59B7F2"/>
              </a:gs>
            </a:gsLst>
            <a:lin ang="2700000" scaled="1"/>
            <a:tileRect/>
          </a:gra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r" defTabSz="457200"/>
            <a:endParaRPr lang="en-US" sz="2400" b="1" i="1" dirty="0">
              <a:solidFill>
                <a:srgbClr val="666666"/>
              </a:solidFill>
              <a:latin typeface="Kievit Offc Pro Medium"/>
            </a:endParaRPr>
          </a:p>
        </p:txBody>
      </p:sp>
    </p:spTree>
    <p:extLst>
      <p:ext uri="{BB962C8B-B14F-4D97-AF65-F5344CB8AC3E}">
        <p14:creationId xmlns:p14="http://schemas.microsoft.com/office/powerpoint/2010/main" val="757448112"/>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9"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nces.ed.gov/programs/slds/resource_type.asp"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nces.ed.gov/programs/slds/stateinfo.asp" TargetMode="External"/><Relationship Id="rId4" Type="http://schemas.openxmlformats.org/officeDocument/2006/relationships/hyperlink" Target="http://nces.ed.gov/forum/index.as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lgGrid">
          <a:fgClr>
            <a:schemeClr val="accent1">
              <a:lumMod val="75000"/>
            </a:schemeClr>
          </a:fgClr>
          <a:bgClr>
            <a:schemeClr val="accent1">
              <a:lumMod val="50000"/>
            </a:schemeClr>
          </a:bgClr>
        </a:pattFill>
        <a:effectLst/>
      </p:bgPr>
    </p:bg>
    <p:spTree>
      <p:nvGrpSpPr>
        <p:cNvPr id="1" name=""/>
        <p:cNvGrpSpPr/>
        <p:nvPr/>
      </p:nvGrpSpPr>
      <p:grpSpPr>
        <a:xfrm>
          <a:off x="0" y="0"/>
          <a:ext cx="0" cy="0"/>
          <a:chOff x="0" y="0"/>
          <a:chExt cx="0" cy="0"/>
        </a:xfrm>
      </p:grpSpPr>
      <p:sp>
        <p:nvSpPr>
          <p:cNvPr id="12" name="TextBox 11"/>
          <p:cNvSpPr txBox="1"/>
          <p:nvPr/>
        </p:nvSpPr>
        <p:spPr>
          <a:xfrm>
            <a:off x="29817" y="7924800"/>
            <a:ext cx="9147313" cy="1005840"/>
          </a:xfrm>
          <a:prstGeom prst="rect">
            <a:avLst/>
          </a:prstGeom>
          <a:solidFill>
            <a:schemeClr val="tx2"/>
          </a:solidFill>
        </p:spPr>
        <p:txBody>
          <a:bodyPr wrap="square" rtlCol="0">
            <a:spAutoFit/>
          </a:bodyPr>
          <a:lstStyle/>
          <a:p>
            <a:endParaRPr lang="en-US" dirty="0"/>
          </a:p>
        </p:txBody>
      </p:sp>
      <p:sp>
        <p:nvSpPr>
          <p:cNvPr id="2" name="Title 1"/>
          <p:cNvSpPr>
            <a:spLocks noGrp="1"/>
          </p:cNvSpPr>
          <p:nvPr>
            <p:ph type="ctrTitle"/>
          </p:nvPr>
        </p:nvSpPr>
        <p:spPr>
          <a:xfrm>
            <a:off x="-16564" y="927557"/>
            <a:ext cx="9147312" cy="2031325"/>
          </a:xfrm>
          <a:solidFill>
            <a:schemeClr val="tx1"/>
          </a:solidFill>
        </p:spPr>
        <p:txBody>
          <a:bodyPr wrap="square" lIns="182880" tIns="91440" rIns="182880" bIns="91440">
            <a:spAutoFit/>
          </a:bodyPr>
          <a:lstStyle/>
          <a:p>
            <a:r>
              <a:rPr lang="en-US" sz="2800" b="1" dirty="0">
                <a:solidFill>
                  <a:schemeClr val="tx1">
                    <a:lumMod val="50000"/>
                  </a:schemeClr>
                </a:solidFill>
                <a:latin typeface="Kievit Offc Pro Medium"/>
              </a:rPr>
              <a:t>Two Sides of the Same Coin: </a:t>
            </a:r>
            <a:r>
              <a:rPr lang="en-US" sz="2800" b="1" dirty="0" smtClean="0">
                <a:solidFill>
                  <a:schemeClr val="tx1">
                    <a:lumMod val="50000"/>
                  </a:schemeClr>
                </a:solidFill>
                <a:latin typeface="Kievit Offc Pro Medium"/>
              </a:rPr>
              <a:t/>
            </a:r>
            <a:br>
              <a:rPr lang="en-US" sz="2800" b="1" dirty="0" smtClean="0">
                <a:solidFill>
                  <a:schemeClr val="tx1">
                    <a:lumMod val="50000"/>
                  </a:schemeClr>
                </a:solidFill>
                <a:latin typeface="Kievit Offc Pro Medium"/>
              </a:rPr>
            </a:br>
            <a:r>
              <a:rPr lang="en-US" sz="2800" dirty="0" smtClean="0">
                <a:solidFill>
                  <a:schemeClr val="accent2">
                    <a:lumMod val="75000"/>
                  </a:schemeClr>
                </a:solidFill>
                <a:latin typeface="Kievit Offc Pro Medium"/>
              </a:rPr>
              <a:t>State </a:t>
            </a:r>
            <a:r>
              <a:rPr lang="en-US" sz="2800" dirty="0">
                <a:solidFill>
                  <a:schemeClr val="accent2">
                    <a:lumMod val="75000"/>
                  </a:schemeClr>
                </a:solidFill>
                <a:latin typeface="Kievit Offc Pro Medium"/>
              </a:rPr>
              <a:t>Staff </a:t>
            </a:r>
            <a:r>
              <a:rPr lang="en-US" sz="2800" dirty="0" smtClean="0">
                <a:solidFill>
                  <a:schemeClr val="accent2">
                    <a:lumMod val="75000"/>
                  </a:schemeClr>
                </a:solidFill>
                <a:latin typeface="Kievit Offc Pro Medium"/>
              </a:rPr>
              <a:t>and Researcher </a:t>
            </a:r>
            <a:r>
              <a:rPr lang="en-US" sz="2800" dirty="0">
                <a:solidFill>
                  <a:schemeClr val="accent2">
                    <a:lumMod val="75000"/>
                  </a:schemeClr>
                </a:solidFill>
                <a:latin typeface="Kievit Offc Pro Medium"/>
              </a:rPr>
              <a:t>Perspectives </a:t>
            </a:r>
            <a:r>
              <a:rPr lang="en-US" sz="2800" dirty="0" smtClean="0">
                <a:solidFill>
                  <a:schemeClr val="accent2">
                    <a:lumMod val="75000"/>
                  </a:schemeClr>
                </a:solidFill>
                <a:latin typeface="Kievit Offc Pro Medium"/>
              </a:rPr>
              <a:t/>
            </a:r>
            <a:br>
              <a:rPr lang="en-US" sz="2800" dirty="0" smtClean="0">
                <a:solidFill>
                  <a:schemeClr val="accent2">
                    <a:lumMod val="75000"/>
                  </a:schemeClr>
                </a:solidFill>
                <a:latin typeface="Kievit Offc Pro Medium"/>
              </a:rPr>
            </a:br>
            <a:r>
              <a:rPr lang="en-US" sz="2800" dirty="0" smtClean="0">
                <a:solidFill>
                  <a:schemeClr val="accent2">
                    <a:lumMod val="75000"/>
                  </a:schemeClr>
                </a:solidFill>
                <a:latin typeface="Kievit Offc Pro Medium"/>
              </a:rPr>
              <a:t>on </a:t>
            </a:r>
            <a:r>
              <a:rPr lang="en-US" sz="2800" dirty="0">
                <a:solidFill>
                  <a:schemeClr val="accent2">
                    <a:lumMod val="75000"/>
                  </a:schemeClr>
                </a:solidFill>
                <a:latin typeface="Kievit Offc Pro Medium"/>
              </a:rPr>
              <a:t>State Longitudinal Data</a:t>
            </a:r>
            <a:r>
              <a:rPr lang="en-US" sz="2800" dirty="0" smtClean="0">
                <a:solidFill>
                  <a:schemeClr val="accent2">
                    <a:lumMod val="75000"/>
                  </a:schemeClr>
                </a:solidFill>
                <a:latin typeface="Kievit Offc Pro Medium"/>
              </a:rPr>
              <a:t/>
            </a:r>
            <a:br>
              <a:rPr lang="en-US" sz="2800" dirty="0" smtClean="0">
                <a:solidFill>
                  <a:schemeClr val="accent2">
                    <a:lumMod val="75000"/>
                  </a:schemeClr>
                </a:solidFill>
                <a:latin typeface="Kievit Offc Pro Medium"/>
              </a:rPr>
            </a:br>
            <a:r>
              <a:rPr lang="en-US" sz="1800" dirty="0" smtClean="0">
                <a:solidFill>
                  <a:schemeClr val="accent2">
                    <a:lumMod val="75000"/>
                  </a:schemeClr>
                </a:solidFill>
                <a:latin typeface="Kievit Offc Pro Medium"/>
              </a:rPr>
              <a:t/>
            </a:r>
            <a:br>
              <a:rPr lang="en-US" sz="1800" dirty="0" smtClean="0">
                <a:solidFill>
                  <a:schemeClr val="accent2">
                    <a:lumMod val="75000"/>
                  </a:schemeClr>
                </a:solidFill>
                <a:latin typeface="Kievit Offc Pro Medium"/>
              </a:rPr>
            </a:br>
            <a:r>
              <a:rPr lang="en-US" sz="1800" dirty="0" smtClean="0">
                <a:solidFill>
                  <a:schemeClr val="accent2">
                    <a:lumMod val="75000"/>
                  </a:schemeClr>
                </a:solidFill>
                <a:latin typeface="Kievit Offc Pro Medium"/>
              </a:rPr>
              <a:t>2015 NCES STATS-DC Data Conference, July 8, 2015</a:t>
            </a:r>
            <a:endParaRPr lang="en-US" sz="1800" dirty="0">
              <a:solidFill>
                <a:schemeClr val="accent2">
                  <a:lumMod val="75000"/>
                </a:schemeClr>
              </a:solidFill>
              <a:latin typeface="Kievit Offc Pro Medium"/>
              <a:cs typeface="Arial"/>
            </a:endParaRPr>
          </a:p>
        </p:txBody>
      </p:sp>
      <p:sp>
        <p:nvSpPr>
          <p:cNvPr id="5" name="TextBox 4"/>
          <p:cNvSpPr txBox="1"/>
          <p:nvPr/>
        </p:nvSpPr>
        <p:spPr>
          <a:xfrm>
            <a:off x="684696" y="68580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73824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b="1" dirty="0" smtClean="0">
                <a:solidFill>
                  <a:schemeClr val="tx1">
                    <a:lumMod val="60000"/>
                    <a:lumOff val="40000"/>
                  </a:schemeClr>
                </a:solidFill>
                <a:latin typeface="Kievit Offc Pro Medium"/>
              </a:rPr>
              <a:t>General </a:t>
            </a:r>
            <a:r>
              <a:rPr lang="en-US" b="1" dirty="0" smtClean="0">
                <a:solidFill>
                  <a:schemeClr val="tx1">
                    <a:lumMod val="60000"/>
                    <a:lumOff val="40000"/>
                  </a:schemeClr>
                </a:solidFill>
                <a:latin typeface="Kievit Offc Pro Medium"/>
              </a:rPr>
              <a:t>Recommendations</a:t>
            </a:r>
            <a:endParaRPr lang="en-US" b="1" dirty="0">
              <a:solidFill>
                <a:schemeClr val="tx1">
                  <a:lumMod val="60000"/>
                  <a:lumOff val="40000"/>
                </a:schemeClr>
              </a:solidFill>
              <a:latin typeface="Kievit Offc Pro Medium"/>
            </a:endParaRPr>
          </a:p>
        </p:txBody>
      </p:sp>
      <p:sp>
        <p:nvSpPr>
          <p:cNvPr id="5" name="Content Placeholder 4"/>
          <p:cNvSpPr>
            <a:spLocks noGrp="1"/>
          </p:cNvSpPr>
          <p:nvPr>
            <p:ph sz="quarter" idx="4294967295"/>
          </p:nvPr>
        </p:nvSpPr>
        <p:spPr>
          <a:xfrm>
            <a:off x="454881" y="1752600"/>
            <a:ext cx="7900132" cy="3886200"/>
          </a:xfrm>
        </p:spPr>
        <p:txBody>
          <a:bodyPr>
            <a:noAutofit/>
          </a:bodyPr>
          <a:lstStyle/>
          <a:p>
            <a:r>
              <a:rPr lang="en-US" sz="2400" b="1" dirty="0">
                <a:solidFill>
                  <a:schemeClr val="accent1">
                    <a:lumMod val="60000"/>
                    <a:lumOff val="40000"/>
                  </a:schemeClr>
                </a:solidFill>
                <a:latin typeface="Kievit Offc Pro"/>
              </a:rPr>
              <a:t>Recognize</a:t>
            </a:r>
            <a:r>
              <a:rPr lang="en-US" sz="2400" dirty="0">
                <a:solidFill>
                  <a:schemeClr val="tx2"/>
                </a:solidFill>
                <a:latin typeface="Kievit Offc Pro Medium" panose="020B0604030101020102" pitchFamily="34" charset="0"/>
              </a:rPr>
              <a:t> </a:t>
            </a:r>
            <a:r>
              <a:rPr lang="en-US" dirty="0">
                <a:solidFill>
                  <a:schemeClr val="tx2"/>
                </a:solidFill>
                <a:latin typeface="Kievit Offc Pro Medium" panose="020B0604030101020102" pitchFamily="34" charset="0"/>
              </a:rPr>
              <a:t>that a state is generally not obligated to provide </a:t>
            </a:r>
            <a:r>
              <a:rPr lang="en-US" dirty="0" smtClean="0">
                <a:solidFill>
                  <a:schemeClr val="tx2"/>
                </a:solidFill>
                <a:latin typeface="Kievit Offc Pro Medium" panose="020B0604030101020102" pitchFamily="34" charset="0"/>
              </a:rPr>
              <a:t>a researcher with </a:t>
            </a:r>
            <a:r>
              <a:rPr lang="en-US" dirty="0">
                <a:solidFill>
                  <a:schemeClr val="tx2"/>
                </a:solidFill>
                <a:latin typeface="Kievit Offc Pro Medium" panose="020B0604030101020102" pitchFamily="34" charset="0"/>
              </a:rPr>
              <a:t>data</a:t>
            </a:r>
            <a:r>
              <a:rPr lang="en-US" dirty="0" smtClean="0">
                <a:solidFill>
                  <a:schemeClr val="tx2"/>
                </a:solidFill>
                <a:latin typeface="Kievit Offc Pro Medium" panose="020B0604030101020102" pitchFamily="34" charset="0"/>
              </a:rPr>
              <a:t>. State staff can say “no.”</a:t>
            </a:r>
            <a:endParaRPr lang="en-US" dirty="0">
              <a:solidFill>
                <a:schemeClr val="tx2"/>
              </a:solidFill>
              <a:latin typeface="Kievit Offc Pro Medium" panose="020B0604030101020102" pitchFamily="34" charset="0"/>
            </a:endParaRPr>
          </a:p>
          <a:p>
            <a:pPr lvl="0"/>
            <a:r>
              <a:rPr lang="en-US" sz="2400" b="1" dirty="0" smtClean="0">
                <a:solidFill>
                  <a:schemeClr val="accent1">
                    <a:lumMod val="60000"/>
                    <a:lumOff val="40000"/>
                  </a:schemeClr>
                </a:solidFill>
                <a:latin typeface="Kievit Offc Pro"/>
              </a:rPr>
              <a:t>Understand</a:t>
            </a:r>
            <a:r>
              <a:rPr lang="en-US" sz="2400" b="1" dirty="0" smtClean="0">
                <a:solidFill>
                  <a:srgbClr val="59B6F2"/>
                </a:solidFill>
                <a:latin typeface="Kievit Offc Pro"/>
              </a:rPr>
              <a:t> </a:t>
            </a:r>
            <a:r>
              <a:rPr lang="en-US" dirty="0" smtClean="0">
                <a:solidFill>
                  <a:schemeClr val="tx2"/>
                </a:solidFill>
                <a:latin typeface="Kievit Offc Pro Medium" panose="020B0604030101020102" pitchFamily="34" charset="0"/>
              </a:rPr>
              <a:t>your counterpart’s concerns. </a:t>
            </a:r>
            <a:endParaRPr lang="en-US" dirty="0">
              <a:solidFill>
                <a:schemeClr val="tx2"/>
              </a:solidFill>
              <a:latin typeface="Kievit Offc Pro Medium" panose="020B0604030101020102" pitchFamily="34" charset="0"/>
            </a:endParaRPr>
          </a:p>
          <a:p>
            <a:pPr lvl="0"/>
            <a:r>
              <a:rPr lang="en-US" sz="2400" b="1" dirty="0" smtClean="0">
                <a:solidFill>
                  <a:schemeClr val="accent1">
                    <a:lumMod val="60000"/>
                    <a:lumOff val="40000"/>
                  </a:schemeClr>
                </a:solidFill>
                <a:latin typeface="Kievit Offc Pro"/>
              </a:rPr>
              <a:t>Researchers</a:t>
            </a:r>
            <a:r>
              <a:rPr lang="en-US" sz="2400" b="1" dirty="0">
                <a:solidFill>
                  <a:schemeClr val="accent1">
                    <a:lumMod val="60000"/>
                    <a:lumOff val="40000"/>
                  </a:schemeClr>
                </a:solidFill>
                <a:latin typeface="Kievit Offc Pro"/>
              </a:rPr>
              <a:t> </a:t>
            </a:r>
            <a:r>
              <a:rPr lang="en-US" sz="2400" b="1" dirty="0" smtClean="0">
                <a:solidFill>
                  <a:schemeClr val="accent1">
                    <a:lumMod val="60000"/>
                    <a:lumOff val="40000"/>
                  </a:schemeClr>
                </a:solidFill>
                <a:latin typeface="Kievit Offc Pro"/>
              </a:rPr>
              <a:t>should do their homework </a:t>
            </a:r>
            <a:r>
              <a:rPr lang="en-US" dirty="0" smtClean="0">
                <a:solidFill>
                  <a:schemeClr val="tx2"/>
                </a:solidFill>
                <a:latin typeface="Kievit Offc Pro Medium" panose="020B0604030101020102" pitchFamily="34" charset="0"/>
              </a:rPr>
              <a:t>on state research priorities, data </a:t>
            </a:r>
            <a:r>
              <a:rPr lang="en-US" dirty="0" smtClean="0">
                <a:solidFill>
                  <a:schemeClr val="tx2"/>
                </a:solidFill>
                <a:latin typeface="Kievit Offc Pro Medium" panose="020B0604030101020102" pitchFamily="34" charset="0"/>
              </a:rPr>
              <a:t>capacity, </a:t>
            </a:r>
            <a:r>
              <a:rPr lang="en-US" dirty="0" smtClean="0">
                <a:solidFill>
                  <a:schemeClr val="tx2"/>
                </a:solidFill>
                <a:latin typeface="Kievit Offc Pro Medium" panose="020B0604030101020102" pitchFamily="34" charset="0"/>
              </a:rPr>
              <a:t>and the data request process. </a:t>
            </a:r>
          </a:p>
          <a:p>
            <a:pPr lvl="0"/>
            <a:r>
              <a:rPr lang="en-US" sz="2400" b="1" dirty="0" smtClean="0">
                <a:solidFill>
                  <a:schemeClr val="accent1">
                    <a:lumMod val="60000"/>
                    <a:lumOff val="40000"/>
                  </a:schemeClr>
                </a:solidFill>
                <a:latin typeface="Kievit Offc Pro"/>
              </a:rPr>
              <a:t>Practice </a:t>
            </a:r>
            <a:r>
              <a:rPr lang="en-US" dirty="0" smtClean="0">
                <a:solidFill>
                  <a:schemeClr val="tx2"/>
                </a:solidFill>
                <a:latin typeface="Kievit Offc Pro Medium" panose="020B0604030101020102" pitchFamily="34" charset="0"/>
              </a:rPr>
              <a:t>mutual respect.</a:t>
            </a:r>
            <a:endParaRPr lang="en-US" dirty="0">
              <a:solidFill>
                <a:schemeClr val="tx2"/>
              </a:solidFill>
              <a:latin typeface="Kievit Offc Pro Medium" panose="020B0604030101020102" pitchFamily="34" charset="0"/>
            </a:endParaRPr>
          </a:p>
        </p:txBody>
      </p:sp>
      <p:sp>
        <p:nvSpPr>
          <p:cNvPr id="4" name="TextBox 3"/>
          <p:cNvSpPr txBox="1"/>
          <p:nvPr/>
        </p:nvSpPr>
        <p:spPr>
          <a:xfrm>
            <a:off x="8534400" y="6360319"/>
            <a:ext cx="533400" cy="246221"/>
          </a:xfrm>
          <a:prstGeom prst="rect">
            <a:avLst/>
          </a:prstGeom>
          <a:noFill/>
        </p:spPr>
        <p:txBody>
          <a:bodyPr wrap="square" rtlCol="0">
            <a:spAutoFit/>
          </a:bodyPr>
          <a:lstStyle/>
          <a:p>
            <a:fld id="{92E31F9D-E262-402C-A090-90ABCD8608B5}" type="slidenum">
              <a:rPr lang="en-US" sz="1000" smtClean="0"/>
              <a:t>10</a:t>
            </a:fld>
            <a:endParaRPr lang="en-US" sz="1000" dirty="0"/>
          </a:p>
        </p:txBody>
      </p:sp>
    </p:spTree>
    <p:extLst>
      <p:ext uri="{BB962C8B-B14F-4D97-AF65-F5344CB8AC3E}">
        <p14:creationId xmlns:p14="http://schemas.microsoft.com/office/powerpoint/2010/main" val="2182241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b="1" dirty="0" smtClean="0">
                <a:solidFill>
                  <a:schemeClr val="tx1">
                    <a:lumMod val="60000"/>
                    <a:lumOff val="40000"/>
                  </a:schemeClr>
                </a:solidFill>
                <a:latin typeface="Kievit Offc Pro Medium"/>
              </a:rPr>
              <a:t>A Useful Resource</a:t>
            </a:r>
            <a:endParaRPr lang="en-US" b="1" dirty="0">
              <a:solidFill>
                <a:schemeClr val="tx1">
                  <a:lumMod val="60000"/>
                  <a:lumOff val="40000"/>
                </a:schemeClr>
              </a:solidFill>
              <a:latin typeface="Kievit Offc Pro Medium"/>
            </a:endParaRPr>
          </a:p>
        </p:txBody>
      </p:sp>
      <p:sp>
        <p:nvSpPr>
          <p:cNvPr id="5" name="Content Placeholder 4"/>
          <p:cNvSpPr>
            <a:spLocks noGrp="1"/>
          </p:cNvSpPr>
          <p:nvPr>
            <p:ph sz="quarter" idx="4294967295"/>
          </p:nvPr>
        </p:nvSpPr>
        <p:spPr>
          <a:xfrm>
            <a:off x="454881" y="1752600"/>
            <a:ext cx="7900132" cy="3886200"/>
          </a:xfrm>
        </p:spPr>
        <p:txBody>
          <a:bodyPr>
            <a:noAutofit/>
          </a:bodyPr>
          <a:lstStyle/>
          <a:p>
            <a:pPr marL="0" lvl="0" indent="0">
              <a:buNone/>
            </a:pPr>
            <a:r>
              <a:rPr lang="en-US" sz="2400" dirty="0">
                <a:solidFill>
                  <a:schemeClr val="tx1"/>
                </a:solidFill>
                <a:latin typeface="Kievit Offc Pro"/>
              </a:rPr>
              <a:t>A Guide to Using State Longitudinal Data for Applied Research (NCEE 2015-4013</a:t>
            </a:r>
            <a:r>
              <a:rPr lang="en-US" sz="2400" dirty="0" smtClean="0">
                <a:solidFill>
                  <a:schemeClr val="tx1"/>
                </a:solidFill>
                <a:latin typeface="Kievit Offc Pro"/>
              </a:rPr>
              <a:t>):</a:t>
            </a:r>
          </a:p>
          <a:p>
            <a:pPr lvl="0"/>
            <a:r>
              <a:rPr lang="en-US" sz="2400" b="1" dirty="0" smtClean="0">
                <a:solidFill>
                  <a:schemeClr val="accent1">
                    <a:lumMod val="60000"/>
                    <a:lumOff val="40000"/>
                  </a:schemeClr>
                </a:solidFill>
                <a:latin typeface="Kievit Offc Pro"/>
              </a:rPr>
              <a:t>Highlights </a:t>
            </a:r>
            <a:r>
              <a:rPr lang="en-US" dirty="0">
                <a:solidFill>
                  <a:schemeClr val="tx2"/>
                </a:solidFill>
                <a:latin typeface="Kievit Offc Pro Medium" panose="020B0604030101020102" pitchFamily="34" charset="0"/>
              </a:rPr>
              <a:t>the opportunities and constraints that researchers may encounter and offers approaches to addressing some common problems.</a:t>
            </a:r>
          </a:p>
          <a:p>
            <a:pPr lvl="0"/>
            <a:r>
              <a:rPr lang="en-US" sz="2400" b="1" dirty="0" smtClean="0">
                <a:solidFill>
                  <a:schemeClr val="accent1">
                    <a:lumMod val="60000"/>
                    <a:lumOff val="40000"/>
                  </a:schemeClr>
                </a:solidFill>
                <a:latin typeface="Kievit Offc Pro"/>
              </a:rPr>
              <a:t>Describes </a:t>
            </a:r>
            <a:r>
              <a:rPr lang="en-US" dirty="0" smtClean="0">
                <a:solidFill>
                  <a:schemeClr val="tx2"/>
                </a:solidFill>
                <a:latin typeface="Kievit Offc Pro Medium" panose="020B0604030101020102" pitchFamily="34" charset="0"/>
              </a:rPr>
              <a:t>seven steps for using </a:t>
            </a:r>
            <a:r>
              <a:rPr lang="en-US" dirty="0">
                <a:solidFill>
                  <a:schemeClr val="tx2"/>
                </a:solidFill>
                <a:latin typeface="Kievit Offc Pro Medium" panose="020B0604030101020102" pitchFamily="34" charset="0"/>
              </a:rPr>
              <a:t>SLDS </a:t>
            </a:r>
            <a:r>
              <a:rPr lang="en-US" dirty="0" smtClean="0">
                <a:solidFill>
                  <a:schemeClr val="tx2"/>
                </a:solidFill>
                <a:latin typeface="Kievit Offc Pro Medium" panose="020B0604030101020102" pitchFamily="34" charset="0"/>
              </a:rPr>
              <a:t>data that reflect sound research practice</a:t>
            </a:r>
            <a:r>
              <a:rPr lang="en-US" dirty="0">
                <a:solidFill>
                  <a:schemeClr val="tx2"/>
                </a:solidFill>
                <a:latin typeface="Kievit Offc Pro Medium" panose="020B0604030101020102" pitchFamily="34" charset="0"/>
              </a:rPr>
              <a:t>.</a:t>
            </a:r>
          </a:p>
          <a:p>
            <a:pPr lvl="0"/>
            <a:r>
              <a:rPr lang="en-US" sz="2400" b="1" dirty="0">
                <a:solidFill>
                  <a:schemeClr val="accent1">
                    <a:lumMod val="60000"/>
                    <a:lumOff val="40000"/>
                  </a:schemeClr>
                </a:solidFill>
                <a:latin typeface="Kievit Offc Pro"/>
              </a:rPr>
              <a:t>Provides</a:t>
            </a:r>
            <a:r>
              <a:rPr lang="en-US" dirty="0">
                <a:solidFill>
                  <a:schemeClr val="tx2"/>
                </a:solidFill>
                <a:latin typeface="Kievit Offc Pro Medium" panose="020B0604030101020102" pitchFamily="34" charset="0"/>
              </a:rPr>
              <a:t> checklists for each step</a:t>
            </a:r>
            <a:r>
              <a:rPr lang="en-US" dirty="0" smtClean="0">
                <a:solidFill>
                  <a:schemeClr val="tx2"/>
                </a:solidFill>
                <a:latin typeface="Kievit Offc Pro Medium" panose="020B0604030101020102" pitchFamily="34" charset="0"/>
              </a:rPr>
              <a:t>.</a:t>
            </a:r>
            <a:endParaRPr lang="en-US" dirty="0">
              <a:solidFill>
                <a:schemeClr val="tx2"/>
              </a:solidFill>
              <a:latin typeface="Kievit Offc Pro Medium" panose="020B0604030101020102" pitchFamily="34" charset="0"/>
            </a:endParaRPr>
          </a:p>
          <a:p>
            <a:pPr lvl="0"/>
            <a:r>
              <a:rPr lang="en-US" sz="2400" b="1" dirty="0">
                <a:solidFill>
                  <a:schemeClr val="accent1">
                    <a:lumMod val="60000"/>
                    <a:lumOff val="40000"/>
                  </a:schemeClr>
                </a:solidFill>
                <a:latin typeface="Kievit Offc Pro"/>
              </a:rPr>
              <a:t>Offers </a:t>
            </a:r>
            <a:r>
              <a:rPr lang="en-US" dirty="0">
                <a:solidFill>
                  <a:schemeClr val="tx2"/>
                </a:solidFill>
                <a:latin typeface="Kievit Offc Pro Medium" panose="020B0604030101020102" pitchFamily="34" charset="0"/>
              </a:rPr>
              <a:t>concrete examples.</a:t>
            </a:r>
            <a:endParaRPr lang="en-US" dirty="0" smtClean="0">
              <a:solidFill>
                <a:schemeClr val="tx2"/>
              </a:solidFill>
              <a:latin typeface="Kievit Offc Pro Medium" panose="020B0604030101020102" pitchFamily="34" charset="0"/>
            </a:endParaRPr>
          </a:p>
          <a:p>
            <a:pPr lvl="0"/>
            <a:r>
              <a:rPr lang="en-US" sz="2400" b="1" dirty="0" smtClean="0">
                <a:solidFill>
                  <a:schemeClr val="accent1">
                    <a:lumMod val="60000"/>
                    <a:lumOff val="40000"/>
                  </a:schemeClr>
                </a:solidFill>
                <a:latin typeface="Kievit Offc Pro"/>
              </a:rPr>
              <a:t>Emphasizes</a:t>
            </a:r>
            <a:r>
              <a:rPr lang="en-US" b="1" dirty="0" smtClean="0">
                <a:solidFill>
                  <a:schemeClr val="accent1">
                    <a:lumMod val="60000"/>
                    <a:lumOff val="40000"/>
                  </a:schemeClr>
                </a:solidFill>
                <a:latin typeface="Kievit Offc Pro"/>
              </a:rPr>
              <a:t> </a:t>
            </a:r>
            <a:r>
              <a:rPr lang="en-US" dirty="0" smtClean="0">
                <a:solidFill>
                  <a:schemeClr val="tx2"/>
                </a:solidFill>
                <a:latin typeface="Kievit Offc Pro Medium" panose="020B0604030101020102" pitchFamily="34" charset="0"/>
              </a:rPr>
              <a:t>collaboration between state staff and researchers.</a:t>
            </a:r>
            <a:endParaRPr lang="en-US" dirty="0">
              <a:solidFill>
                <a:schemeClr val="tx2"/>
              </a:solidFill>
              <a:latin typeface="Kievit Offc Pro Medium" panose="020B0604030101020102" pitchFamily="34" charset="0"/>
            </a:endParaRPr>
          </a:p>
        </p:txBody>
      </p:sp>
      <p:sp>
        <p:nvSpPr>
          <p:cNvPr id="2" name="TextBox 1"/>
          <p:cNvSpPr txBox="1"/>
          <p:nvPr/>
        </p:nvSpPr>
        <p:spPr>
          <a:xfrm>
            <a:off x="4876800" y="838200"/>
            <a:ext cx="184666" cy="369332"/>
          </a:xfrm>
          <a:prstGeom prst="rect">
            <a:avLst/>
          </a:prstGeom>
          <a:noFill/>
        </p:spPr>
        <p:txBody>
          <a:bodyPr wrap="none" rtlCol="0">
            <a:spAutoFit/>
          </a:bodyPr>
          <a:lstStyle/>
          <a:p>
            <a:endParaRPr lang="en-US" dirty="0"/>
          </a:p>
        </p:txBody>
      </p:sp>
      <p:sp>
        <p:nvSpPr>
          <p:cNvPr id="6" name="TextBox 5"/>
          <p:cNvSpPr txBox="1"/>
          <p:nvPr/>
        </p:nvSpPr>
        <p:spPr>
          <a:xfrm>
            <a:off x="8534400" y="6360319"/>
            <a:ext cx="533400" cy="246221"/>
          </a:xfrm>
          <a:prstGeom prst="rect">
            <a:avLst/>
          </a:prstGeom>
          <a:noFill/>
        </p:spPr>
        <p:txBody>
          <a:bodyPr wrap="square" rtlCol="0">
            <a:spAutoFit/>
          </a:bodyPr>
          <a:lstStyle/>
          <a:p>
            <a:fld id="{E283C869-DDE8-4D91-A475-1C7334FCBDE5}" type="slidenum">
              <a:rPr lang="en-US" sz="1000" smtClean="0"/>
              <a:t>11</a:t>
            </a:fld>
            <a:endParaRPr lang="en-US" sz="1000" dirty="0"/>
          </a:p>
        </p:txBody>
      </p:sp>
    </p:spTree>
    <p:extLst>
      <p:ext uri="{BB962C8B-B14F-4D97-AF65-F5344CB8AC3E}">
        <p14:creationId xmlns:p14="http://schemas.microsoft.com/office/powerpoint/2010/main" val="3541253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b="1" dirty="0" smtClean="0">
                <a:solidFill>
                  <a:schemeClr val="tx1">
                    <a:lumMod val="60000"/>
                    <a:lumOff val="40000"/>
                  </a:schemeClr>
                </a:solidFill>
                <a:latin typeface="Kievit Offc Pro Medium"/>
              </a:rPr>
              <a:t>Additional Resources</a:t>
            </a:r>
            <a:endParaRPr lang="en-US" b="1" dirty="0">
              <a:solidFill>
                <a:schemeClr val="tx1">
                  <a:lumMod val="60000"/>
                  <a:lumOff val="40000"/>
                </a:schemeClr>
              </a:solidFill>
              <a:latin typeface="Kievit Offc Pro Medium"/>
            </a:endParaRPr>
          </a:p>
        </p:txBody>
      </p:sp>
      <p:sp>
        <p:nvSpPr>
          <p:cNvPr id="5" name="Content Placeholder 4"/>
          <p:cNvSpPr>
            <a:spLocks noGrp="1"/>
          </p:cNvSpPr>
          <p:nvPr>
            <p:ph sz="quarter" idx="4294967295"/>
          </p:nvPr>
        </p:nvSpPr>
        <p:spPr>
          <a:xfrm>
            <a:off x="454881" y="1752600"/>
            <a:ext cx="7900132" cy="3886200"/>
          </a:xfrm>
        </p:spPr>
        <p:txBody>
          <a:bodyPr>
            <a:noAutofit/>
          </a:bodyPr>
          <a:lstStyle/>
          <a:p>
            <a:pPr lvl="0"/>
            <a:r>
              <a:rPr lang="en-US" sz="2400" b="1" dirty="0">
                <a:solidFill>
                  <a:schemeClr val="accent1">
                    <a:lumMod val="60000"/>
                    <a:lumOff val="40000"/>
                  </a:schemeClr>
                </a:solidFill>
                <a:latin typeface="Kievit Offc Pro"/>
              </a:rPr>
              <a:t>The </a:t>
            </a:r>
            <a:r>
              <a:rPr lang="en-US" sz="2400" b="1" dirty="0" smtClean="0">
                <a:solidFill>
                  <a:schemeClr val="accent1">
                    <a:lumMod val="60000"/>
                    <a:lumOff val="40000"/>
                  </a:schemeClr>
                </a:solidFill>
                <a:latin typeface="Kievit Offc Pro"/>
              </a:rPr>
              <a:t>SLDS </a:t>
            </a:r>
            <a:r>
              <a:rPr lang="en-US" sz="2400" b="1" dirty="0">
                <a:solidFill>
                  <a:schemeClr val="accent1">
                    <a:lumMod val="60000"/>
                    <a:lumOff val="40000"/>
                  </a:schemeClr>
                </a:solidFill>
                <a:latin typeface="Kievit Offc Pro"/>
              </a:rPr>
              <a:t>Grant Program </a:t>
            </a:r>
            <a:r>
              <a:rPr lang="en-US" dirty="0" smtClean="0">
                <a:solidFill>
                  <a:schemeClr val="tx2"/>
                </a:solidFill>
                <a:latin typeface="Kievit Offc Pro Medium" panose="020B0604030101020102" pitchFamily="34" charset="0"/>
              </a:rPr>
              <a:t>offers </a:t>
            </a:r>
            <a:r>
              <a:rPr lang="en-US" dirty="0">
                <a:solidFill>
                  <a:schemeClr val="tx2"/>
                </a:solidFill>
                <a:latin typeface="Kievit Offc Pro Medium" panose="020B0604030101020102" pitchFamily="34" charset="0"/>
              </a:rPr>
              <a:t>a variety of support resources on its website, </a:t>
            </a:r>
            <a:r>
              <a:rPr lang="en-US" dirty="0">
                <a:solidFill>
                  <a:schemeClr val="tx2"/>
                </a:solidFill>
                <a:latin typeface="Kievit Offc Pro Medium" panose="020B0604030101020102" pitchFamily="34" charset="0"/>
                <a:hlinkClick r:id="rId3"/>
              </a:rPr>
              <a:t>http://nces.ed.gov/programs/slds/resource_type.asp</a:t>
            </a:r>
            <a:r>
              <a:rPr lang="en-US" dirty="0">
                <a:solidFill>
                  <a:schemeClr val="tx2"/>
                </a:solidFill>
                <a:latin typeface="Kievit Offc Pro Medium" panose="020B0604030101020102" pitchFamily="34" charset="0"/>
              </a:rPr>
              <a:t>. </a:t>
            </a:r>
          </a:p>
          <a:p>
            <a:pPr lvl="0"/>
            <a:r>
              <a:rPr lang="en-US" sz="2400" b="1" dirty="0">
                <a:solidFill>
                  <a:schemeClr val="accent1">
                    <a:lumMod val="60000"/>
                    <a:lumOff val="40000"/>
                  </a:schemeClr>
                </a:solidFill>
                <a:latin typeface="Kievit Offc Pro"/>
              </a:rPr>
              <a:t>The National Forum on Education Statistics </a:t>
            </a:r>
            <a:r>
              <a:rPr lang="en-US" dirty="0">
                <a:solidFill>
                  <a:schemeClr val="tx2"/>
                </a:solidFill>
                <a:latin typeface="Kievit Offc Pro Medium" panose="020B0604030101020102" pitchFamily="34" charset="0"/>
              </a:rPr>
              <a:t>produces helpful publications and resources related to SLDSs and data systems in general on its website, </a:t>
            </a:r>
            <a:r>
              <a:rPr lang="en-US" dirty="0">
                <a:solidFill>
                  <a:schemeClr val="tx2"/>
                </a:solidFill>
                <a:latin typeface="Kievit Offc Pro Medium" panose="020B0604030101020102" pitchFamily="34" charset="0"/>
                <a:hlinkClick r:id="rId4"/>
              </a:rPr>
              <a:t>http://nces.ed.gov/forum/</a:t>
            </a:r>
            <a:r>
              <a:rPr lang="en-US" dirty="0" smtClean="0">
                <a:solidFill>
                  <a:schemeClr val="tx2"/>
                </a:solidFill>
                <a:latin typeface="Kievit Offc Pro Medium" panose="020B0604030101020102" pitchFamily="34" charset="0"/>
                <a:hlinkClick r:id="rId4"/>
              </a:rPr>
              <a:t>index.asp</a:t>
            </a:r>
            <a:r>
              <a:rPr lang="en-US" dirty="0" smtClean="0">
                <a:solidFill>
                  <a:schemeClr val="tx2"/>
                </a:solidFill>
                <a:latin typeface="Kievit Offc Pro Medium" panose="020B0604030101020102" pitchFamily="34" charset="0"/>
              </a:rPr>
              <a:t>.</a:t>
            </a:r>
          </a:p>
          <a:p>
            <a:pPr lvl="0"/>
            <a:r>
              <a:rPr lang="en-US" sz="2400" b="1" dirty="0" smtClean="0">
                <a:solidFill>
                  <a:schemeClr val="accent1">
                    <a:lumMod val="60000"/>
                    <a:lumOff val="40000"/>
                  </a:schemeClr>
                </a:solidFill>
                <a:latin typeface="Kievit Offc Pro"/>
              </a:rPr>
              <a:t>State websites</a:t>
            </a:r>
            <a:r>
              <a:rPr lang="en-US" b="1" dirty="0" smtClean="0">
                <a:solidFill>
                  <a:schemeClr val="accent1">
                    <a:lumMod val="60000"/>
                    <a:lumOff val="40000"/>
                  </a:schemeClr>
                </a:solidFill>
                <a:latin typeface="Kievit Offc Pro"/>
              </a:rPr>
              <a:t> </a:t>
            </a:r>
            <a:r>
              <a:rPr lang="en-US" dirty="0" smtClean="0">
                <a:solidFill>
                  <a:schemeClr val="tx2"/>
                </a:solidFill>
                <a:latin typeface="Kievit Offc Pro Medium" panose="020B0604030101020102" pitchFamily="34" charset="0"/>
              </a:rPr>
              <a:t>may provide data codebooks or dictionaries (</a:t>
            </a:r>
            <a:r>
              <a:rPr lang="en-US" dirty="0">
                <a:solidFill>
                  <a:schemeClr val="tx2"/>
                </a:solidFill>
                <a:latin typeface="Kievit Offc Pro Medium" panose="020B0604030101020102" pitchFamily="34" charset="0"/>
              </a:rPr>
              <a:t>for some SLDS websites, see </a:t>
            </a:r>
            <a:r>
              <a:rPr lang="en-US" dirty="0">
                <a:solidFill>
                  <a:schemeClr val="tx2"/>
                </a:solidFill>
                <a:latin typeface="Kievit Offc Pro Medium" panose="020B0604030101020102" pitchFamily="34" charset="0"/>
                <a:hlinkClick r:id="rId5"/>
              </a:rPr>
              <a:t>http://nces.ed.gov/programs/slds/</a:t>
            </a:r>
            <a:r>
              <a:rPr lang="en-US" dirty="0" smtClean="0">
                <a:solidFill>
                  <a:schemeClr val="tx2"/>
                </a:solidFill>
                <a:latin typeface="Kievit Offc Pro Medium" panose="020B0604030101020102" pitchFamily="34" charset="0"/>
                <a:hlinkClick r:id="rId5"/>
              </a:rPr>
              <a:t>stateinfo.asp</a:t>
            </a:r>
            <a:r>
              <a:rPr lang="en-US" dirty="0" smtClean="0">
                <a:solidFill>
                  <a:schemeClr val="tx2"/>
                </a:solidFill>
                <a:latin typeface="Kievit Offc Pro Medium" panose="020B0604030101020102" pitchFamily="34" charset="0"/>
              </a:rPr>
              <a:t>)</a:t>
            </a:r>
            <a:r>
              <a:rPr lang="en-US" dirty="0">
                <a:solidFill>
                  <a:schemeClr val="tx2"/>
                </a:solidFill>
                <a:latin typeface="Kievit Offc Pro Medium" panose="020B0604030101020102" pitchFamily="34" charset="0"/>
              </a:rPr>
              <a:t>.</a:t>
            </a:r>
            <a:endParaRPr lang="en-US" dirty="0" smtClean="0">
              <a:solidFill>
                <a:schemeClr val="tx2"/>
              </a:solidFill>
              <a:latin typeface="Kievit Offc Pro Medium" panose="020B0604030101020102" pitchFamily="34" charset="0"/>
            </a:endParaRPr>
          </a:p>
        </p:txBody>
      </p:sp>
      <p:sp>
        <p:nvSpPr>
          <p:cNvPr id="2" name="TextBox 1"/>
          <p:cNvSpPr txBox="1"/>
          <p:nvPr/>
        </p:nvSpPr>
        <p:spPr>
          <a:xfrm>
            <a:off x="4876800" y="838200"/>
            <a:ext cx="184666" cy="369332"/>
          </a:xfrm>
          <a:prstGeom prst="rect">
            <a:avLst/>
          </a:prstGeom>
          <a:noFill/>
        </p:spPr>
        <p:txBody>
          <a:bodyPr wrap="none" rtlCol="0">
            <a:spAutoFit/>
          </a:bodyPr>
          <a:lstStyle/>
          <a:p>
            <a:endParaRPr lang="en-US" dirty="0"/>
          </a:p>
        </p:txBody>
      </p:sp>
      <p:sp>
        <p:nvSpPr>
          <p:cNvPr id="6" name="TextBox 5"/>
          <p:cNvSpPr txBox="1"/>
          <p:nvPr/>
        </p:nvSpPr>
        <p:spPr>
          <a:xfrm>
            <a:off x="8534400" y="6360319"/>
            <a:ext cx="533400" cy="246221"/>
          </a:xfrm>
          <a:prstGeom prst="rect">
            <a:avLst/>
          </a:prstGeom>
          <a:noFill/>
        </p:spPr>
        <p:txBody>
          <a:bodyPr wrap="square" rtlCol="0">
            <a:spAutoFit/>
          </a:bodyPr>
          <a:lstStyle/>
          <a:p>
            <a:fld id="{D60CA149-BDE3-418C-8064-EA61EB70BF07}" type="slidenum">
              <a:rPr lang="en-US" sz="1000" smtClean="0"/>
              <a:t>12</a:t>
            </a:fld>
            <a:endParaRPr lang="en-US" sz="1000" dirty="0"/>
          </a:p>
        </p:txBody>
      </p:sp>
    </p:spTree>
    <p:extLst>
      <p:ext uri="{BB962C8B-B14F-4D97-AF65-F5344CB8AC3E}">
        <p14:creationId xmlns:p14="http://schemas.microsoft.com/office/powerpoint/2010/main" val="15392530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b="1" dirty="0" smtClean="0">
                <a:solidFill>
                  <a:schemeClr val="tx1">
                    <a:lumMod val="60000"/>
                    <a:lumOff val="40000"/>
                  </a:schemeClr>
                </a:solidFill>
                <a:latin typeface="Kievit Offc Pro Medium"/>
              </a:rPr>
              <a:t>Presentation Overview</a:t>
            </a:r>
            <a:endParaRPr lang="en-US" b="1" dirty="0">
              <a:solidFill>
                <a:schemeClr val="tx1">
                  <a:lumMod val="60000"/>
                  <a:lumOff val="40000"/>
                </a:schemeClr>
              </a:solidFill>
              <a:latin typeface="Kievit Offc Pro Medium"/>
            </a:endParaRPr>
          </a:p>
        </p:txBody>
      </p:sp>
      <p:sp>
        <p:nvSpPr>
          <p:cNvPr id="5" name="Content Placeholder 4"/>
          <p:cNvSpPr>
            <a:spLocks noGrp="1"/>
          </p:cNvSpPr>
          <p:nvPr>
            <p:ph sz="quarter" idx="4294967295"/>
          </p:nvPr>
        </p:nvSpPr>
        <p:spPr>
          <a:xfrm>
            <a:off x="454881" y="1752600"/>
            <a:ext cx="7900132" cy="3886200"/>
          </a:xfrm>
        </p:spPr>
        <p:txBody>
          <a:bodyPr>
            <a:noAutofit/>
          </a:bodyPr>
          <a:lstStyle/>
          <a:p>
            <a:pPr lvl="0"/>
            <a:r>
              <a:rPr lang="en-US" sz="2400" b="1" dirty="0" smtClean="0">
                <a:solidFill>
                  <a:srgbClr val="59B6F2"/>
                </a:solidFill>
                <a:latin typeface="Kievit Offc Pro"/>
              </a:rPr>
              <a:t>SLDSs</a:t>
            </a:r>
            <a:r>
              <a:rPr lang="en-US" sz="2400" b="1" dirty="0" smtClean="0">
                <a:solidFill>
                  <a:schemeClr val="accent1">
                    <a:lumMod val="60000"/>
                    <a:lumOff val="40000"/>
                  </a:schemeClr>
                </a:solidFill>
                <a:latin typeface="Kievit Offc Pro"/>
              </a:rPr>
              <a:t> </a:t>
            </a:r>
            <a:r>
              <a:rPr lang="en-US" dirty="0">
                <a:solidFill>
                  <a:schemeClr val="tx2"/>
                </a:solidFill>
                <a:latin typeface="Kievit Offc Pro Medium" panose="020B0604030101020102" pitchFamily="34" charset="0"/>
              </a:rPr>
              <a:t>are a rich source of data for education management</a:t>
            </a:r>
            <a:r>
              <a:rPr lang="en-US" dirty="0" smtClean="0">
                <a:solidFill>
                  <a:schemeClr val="tx2"/>
                </a:solidFill>
                <a:latin typeface="Kievit Offc Pro Medium" panose="020B0604030101020102" pitchFamily="34" charset="0"/>
              </a:rPr>
              <a:t>, reporting</a:t>
            </a:r>
            <a:r>
              <a:rPr lang="en-US" dirty="0">
                <a:solidFill>
                  <a:schemeClr val="tx2"/>
                </a:solidFill>
                <a:latin typeface="Kievit Offc Pro Medium" panose="020B0604030101020102" pitchFamily="34" charset="0"/>
              </a:rPr>
              <a:t>, improvement, and </a:t>
            </a:r>
            <a:r>
              <a:rPr lang="en-US" dirty="0" smtClean="0">
                <a:solidFill>
                  <a:schemeClr val="tx2"/>
                </a:solidFill>
                <a:latin typeface="Kievit Offc Pro Medium" panose="020B0604030101020102" pitchFamily="34" charset="0"/>
              </a:rPr>
              <a:t>research. </a:t>
            </a:r>
            <a:endParaRPr lang="en-US" dirty="0">
              <a:solidFill>
                <a:schemeClr val="tx2"/>
              </a:solidFill>
              <a:latin typeface="Kievit Offc Pro Medium" panose="020B0604030101020102" pitchFamily="34" charset="0"/>
            </a:endParaRPr>
          </a:p>
          <a:p>
            <a:pPr lvl="0"/>
            <a:r>
              <a:rPr lang="en-US" sz="2400" b="1" dirty="0" smtClean="0">
                <a:solidFill>
                  <a:schemeClr val="accent1">
                    <a:lumMod val="60000"/>
                    <a:lumOff val="40000"/>
                  </a:schemeClr>
                </a:solidFill>
                <a:latin typeface="Kievit Offc Pro"/>
              </a:rPr>
              <a:t>However, </a:t>
            </a:r>
            <a:r>
              <a:rPr lang="en-US" dirty="0">
                <a:solidFill>
                  <a:schemeClr val="tx2"/>
                </a:solidFill>
                <a:latin typeface="Kievit Offc Pro Medium" panose="020B0604030101020102" pitchFamily="34" charset="0"/>
              </a:rPr>
              <a:t>state staff and researchers may have </a:t>
            </a:r>
            <a:r>
              <a:rPr lang="en-US" dirty="0" smtClean="0">
                <a:solidFill>
                  <a:schemeClr val="tx2"/>
                </a:solidFill>
                <a:latin typeface="Kievit Offc Pro Medium" panose="020B0604030101020102" pitchFamily="34" charset="0"/>
              </a:rPr>
              <a:t>different priorities </a:t>
            </a:r>
            <a:r>
              <a:rPr lang="en-US" dirty="0">
                <a:solidFill>
                  <a:schemeClr val="tx2"/>
                </a:solidFill>
                <a:latin typeface="Kievit Offc Pro Medium" panose="020B0604030101020102" pitchFamily="34" charset="0"/>
              </a:rPr>
              <a:t>and concerns related to using SLDS data.</a:t>
            </a:r>
          </a:p>
          <a:p>
            <a:pPr lvl="0"/>
            <a:r>
              <a:rPr lang="en-US" sz="2400" b="1" dirty="0">
                <a:solidFill>
                  <a:schemeClr val="accent1">
                    <a:lumMod val="60000"/>
                    <a:lumOff val="40000"/>
                  </a:schemeClr>
                </a:solidFill>
                <a:latin typeface="Kievit Offc Pro"/>
              </a:rPr>
              <a:t>To help </a:t>
            </a:r>
            <a:r>
              <a:rPr lang="en-US" sz="2400" b="1" dirty="0" smtClean="0">
                <a:solidFill>
                  <a:schemeClr val="accent1">
                    <a:lumMod val="60000"/>
                    <a:lumOff val="40000"/>
                  </a:schemeClr>
                </a:solidFill>
                <a:latin typeface="Kievit Offc Pro"/>
              </a:rPr>
              <a:t>communicate,</a:t>
            </a:r>
            <a:r>
              <a:rPr lang="en-US" dirty="0" smtClean="0">
                <a:solidFill>
                  <a:schemeClr val="tx2"/>
                </a:solidFill>
                <a:latin typeface="Kievit Offc Pro Medium" panose="020B0604030101020102" pitchFamily="34" charset="0"/>
              </a:rPr>
              <a:t> we contrast </a:t>
            </a:r>
            <a:r>
              <a:rPr lang="en-US" dirty="0">
                <a:solidFill>
                  <a:schemeClr val="tx2"/>
                </a:solidFill>
                <a:latin typeface="Kievit Offc Pro Medium" panose="020B0604030101020102" pitchFamily="34" charset="0"/>
              </a:rPr>
              <a:t>state staff and researcher perspectives </a:t>
            </a:r>
            <a:r>
              <a:rPr lang="en-US" dirty="0" smtClean="0">
                <a:solidFill>
                  <a:schemeClr val="tx2"/>
                </a:solidFill>
                <a:latin typeface="Kievit Offc Pro Medium" panose="020B0604030101020102" pitchFamily="34" charset="0"/>
              </a:rPr>
              <a:t>and </a:t>
            </a:r>
            <a:r>
              <a:rPr lang="en-US" dirty="0">
                <a:solidFill>
                  <a:schemeClr val="tx2"/>
                </a:solidFill>
                <a:latin typeface="Kievit Offc Pro Medium" panose="020B0604030101020102" pitchFamily="34" charset="0"/>
              </a:rPr>
              <a:t>offer practical </a:t>
            </a:r>
            <a:r>
              <a:rPr lang="en-US" dirty="0" smtClean="0">
                <a:solidFill>
                  <a:schemeClr val="tx2"/>
                </a:solidFill>
                <a:latin typeface="Kievit Offc Pro Medium" panose="020B0604030101020102" pitchFamily="34" charset="0"/>
              </a:rPr>
              <a:t>tips... </a:t>
            </a:r>
            <a:endParaRPr lang="en-US" dirty="0">
              <a:solidFill>
                <a:schemeClr val="tx2"/>
              </a:solidFill>
              <a:latin typeface="Kievit Offc Pro Medium" panose="020B0604030101020102" pitchFamily="34" charset="0"/>
            </a:endParaRPr>
          </a:p>
          <a:p>
            <a:pPr lvl="0"/>
            <a:r>
              <a:rPr lang="en-US" sz="2400" b="1" dirty="0" smtClean="0">
                <a:solidFill>
                  <a:schemeClr val="accent1">
                    <a:lumMod val="60000"/>
                    <a:lumOff val="40000"/>
                  </a:schemeClr>
                </a:solidFill>
                <a:latin typeface="Kievit Offc Pro"/>
              </a:rPr>
              <a:t>Drawing </a:t>
            </a:r>
            <a:r>
              <a:rPr lang="en-US" dirty="0" smtClean="0">
                <a:solidFill>
                  <a:schemeClr val="tx2"/>
                </a:solidFill>
                <a:latin typeface="Kievit Offc Pro Medium" panose="020B0604030101020102" pitchFamily="34" charset="0"/>
              </a:rPr>
              <a:t>on our </a:t>
            </a:r>
            <a:r>
              <a:rPr lang="en-US" dirty="0">
                <a:solidFill>
                  <a:schemeClr val="tx2"/>
                </a:solidFill>
                <a:latin typeface="Kievit Offc Pro Medium" panose="020B0604030101020102" pitchFamily="34" charset="0"/>
              </a:rPr>
              <a:t>own experiences and “A </a:t>
            </a:r>
            <a:r>
              <a:rPr lang="en-US" dirty="0" smtClean="0">
                <a:solidFill>
                  <a:schemeClr val="tx2"/>
                </a:solidFill>
                <a:latin typeface="Kievit Offc Pro Medium" panose="020B0604030101020102" pitchFamily="34" charset="0"/>
              </a:rPr>
              <a:t>Guide to </a:t>
            </a:r>
            <a:r>
              <a:rPr lang="en-US" dirty="0">
                <a:solidFill>
                  <a:schemeClr val="tx2"/>
                </a:solidFill>
                <a:latin typeface="Kievit Offc Pro Medium" panose="020B0604030101020102" pitchFamily="34" charset="0"/>
              </a:rPr>
              <a:t>Using State Longitudinal Data for Applied </a:t>
            </a:r>
            <a:r>
              <a:rPr lang="en-US" dirty="0" smtClean="0">
                <a:solidFill>
                  <a:schemeClr val="tx2"/>
                </a:solidFill>
                <a:latin typeface="Kievit Offc Pro Medium" panose="020B0604030101020102" pitchFamily="34" charset="0"/>
              </a:rPr>
              <a:t>Research (NCEE 2015-4013).” </a:t>
            </a:r>
            <a:endParaRPr lang="en-US" dirty="0">
              <a:solidFill>
                <a:schemeClr val="tx2"/>
              </a:solidFill>
              <a:latin typeface="Kievit Offc Pro Medium" panose="020B0604030101020102" pitchFamily="34" charset="0"/>
            </a:endParaRPr>
          </a:p>
        </p:txBody>
      </p:sp>
      <p:sp>
        <p:nvSpPr>
          <p:cNvPr id="2" name="TextBox 1"/>
          <p:cNvSpPr txBox="1"/>
          <p:nvPr/>
        </p:nvSpPr>
        <p:spPr>
          <a:xfrm>
            <a:off x="8534400" y="6360319"/>
            <a:ext cx="533400" cy="246221"/>
          </a:xfrm>
          <a:prstGeom prst="rect">
            <a:avLst/>
          </a:prstGeom>
          <a:noFill/>
        </p:spPr>
        <p:txBody>
          <a:bodyPr wrap="square" rtlCol="0">
            <a:spAutoFit/>
          </a:bodyPr>
          <a:lstStyle/>
          <a:p>
            <a:fld id="{66177752-E460-4E6A-A5B4-4E6462E7ADEC}" type="slidenum">
              <a:rPr lang="en-US" sz="1000" smtClean="0"/>
              <a:t>2</a:t>
            </a:fld>
            <a:endParaRPr lang="en-US" sz="1000" dirty="0"/>
          </a:p>
        </p:txBody>
      </p:sp>
    </p:spTree>
    <p:extLst>
      <p:ext uri="{BB962C8B-B14F-4D97-AF65-F5344CB8AC3E}">
        <p14:creationId xmlns:p14="http://schemas.microsoft.com/office/powerpoint/2010/main" val="39262717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228600" y="457200"/>
            <a:ext cx="8839199" cy="1009507"/>
          </a:xfrm>
        </p:spPr>
        <p:txBody>
          <a:bodyPr/>
          <a:lstStyle/>
          <a:p>
            <a:r>
              <a:rPr lang="en-US" b="1" dirty="0" smtClean="0"/>
              <a:t>Concerns: Similarities &amp; Differences</a:t>
            </a:r>
            <a:endParaRPr lang="en-US" b="1" dirty="0"/>
          </a:p>
        </p:txBody>
      </p:sp>
      <p:sp>
        <p:nvSpPr>
          <p:cNvPr id="3" name="Content Placeholder 2"/>
          <p:cNvSpPr>
            <a:spLocks noGrp="1"/>
          </p:cNvSpPr>
          <p:nvPr>
            <p:ph sz="half" idx="1"/>
          </p:nvPr>
        </p:nvSpPr>
        <p:spPr>
          <a:xfrm>
            <a:off x="628650" y="1825625"/>
            <a:ext cx="3867150" cy="3127375"/>
          </a:xfrm>
        </p:spPr>
        <p:txBody>
          <a:bodyPr/>
          <a:lstStyle/>
          <a:p>
            <a:pPr marL="0" indent="0">
              <a:buNone/>
            </a:pPr>
            <a:r>
              <a:rPr lang="en-US" b="1" dirty="0" smtClean="0">
                <a:solidFill>
                  <a:schemeClr val="accent1">
                    <a:lumMod val="60000"/>
                    <a:lumOff val="40000"/>
                  </a:schemeClr>
                </a:solidFill>
                <a:latin typeface="Kievit Offc Pro"/>
              </a:rPr>
              <a:t>State Staff</a:t>
            </a:r>
            <a:endParaRPr lang="en-US" dirty="0" smtClean="0"/>
          </a:p>
          <a:p>
            <a:r>
              <a:rPr lang="en-US" dirty="0"/>
              <a:t>Serving </a:t>
            </a:r>
            <a:r>
              <a:rPr lang="en-US" dirty="0" smtClean="0"/>
              <a:t>state interests first*</a:t>
            </a:r>
            <a:endParaRPr lang="en-US" dirty="0"/>
          </a:p>
          <a:p>
            <a:r>
              <a:rPr lang="en-US" dirty="0"/>
              <a:t>Protecting privacy</a:t>
            </a:r>
            <a:endParaRPr lang="en-US" dirty="0" smtClean="0"/>
          </a:p>
          <a:p>
            <a:r>
              <a:rPr lang="en-US" dirty="0" smtClean="0"/>
              <a:t>Legislative/administrative deadlines</a:t>
            </a:r>
          </a:p>
          <a:p>
            <a:r>
              <a:rPr lang="en-US" dirty="0" smtClean="0"/>
              <a:t>Limited staff availability</a:t>
            </a:r>
          </a:p>
          <a:p>
            <a:r>
              <a:rPr lang="en-US" dirty="0" smtClean="0"/>
              <a:t>Data quality</a:t>
            </a:r>
          </a:p>
          <a:p>
            <a:endParaRPr lang="en-US" dirty="0"/>
          </a:p>
        </p:txBody>
      </p:sp>
      <p:sp>
        <p:nvSpPr>
          <p:cNvPr id="4" name="Content Placeholder 3"/>
          <p:cNvSpPr>
            <a:spLocks noGrp="1"/>
          </p:cNvSpPr>
          <p:nvPr>
            <p:ph sz="half" idx="2"/>
          </p:nvPr>
        </p:nvSpPr>
        <p:spPr>
          <a:xfrm>
            <a:off x="4648200" y="1828800"/>
            <a:ext cx="3867150" cy="3733800"/>
          </a:xfrm>
        </p:spPr>
        <p:txBody>
          <a:bodyPr>
            <a:normAutofit/>
          </a:bodyPr>
          <a:lstStyle/>
          <a:p>
            <a:pPr marL="0" indent="0">
              <a:buNone/>
            </a:pPr>
            <a:r>
              <a:rPr lang="en-US" b="1" dirty="0" smtClean="0">
                <a:solidFill>
                  <a:schemeClr val="accent1">
                    <a:lumMod val="60000"/>
                    <a:lumOff val="40000"/>
                  </a:schemeClr>
                </a:solidFill>
                <a:latin typeface="Kievit Offc Pro"/>
              </a:rPr>
              <a:t>Researchers</a:t>
            </a:r>
            <a:endParaRPr lang="en-US" dirty="0" smtClean="0"/>
          </a:p>
          <a:p>
            <a:r>
              <a:rPr lang="en-US" dirty="0" smtClean="0"/>
              <a:t>Protecting academic freedom and independence</a:t>
            </a:r>
          </a:p>
          <a:p>
            <a:r>
              <a:rPr lang="en-US" dirty="0" smtClean="0"/>
              <a:t>Research/funding deadlines</a:t>
            </a:r>
          </a:p>
          <a:p>
            <a:r>
              <a:rPr lang="en-US" dirty="0" smtClean="0"/>
              <a:t>Limited funding for research assistance</a:t>
            </a:r>
          </a:p>
          <a:p>
            <a:r>
              <a:rPr lang="en-US" dirty="0" smtClean="0"/>
              <a:t>Data quality</a:t>
            </a:r>
          </a:p>
          <a:p>
            <a:pPr marL="0" indent="0">
              <a:buNone/>
            </a:pPr>
            <a:endParaRPr lang="en-US" dirty="0"/>
          </a:p>
        </p:txBody>
      </p:sp>
      <p:sp>
        <p:nvSpPr>
          <p:cNvPr id="7" name="TextBox 6"/>
          <p:cNvSpPr txBox="1"/>
          <p:nvPr/>
        </p:nvSpPr>
        <p:spPr>
          <a:xfrm>
            <a:off x="2133600" y="5715000"/>
            <a:ext cx="4791146" cy="369332"/>
          </a:xfrm>
          <a:prstGeom prst="rect">
            <a:avLst/>
          </a:prstGeom>
          <a:noFill/>
        </p:spPr>
        <p:txBody>
          <a:bodyPr wrap="none" rtlCol="0">
            <a:spAutoFit/>
          </a:bodyPr>
          <a:lstStyle/>
          <a:p>
            <a:r>
              <a:rPr lang="en-US" i="1" dirty="0" smtClean="0"/>
              <a:t>Aiming for mutual understanding and respect</a:t>
            </a:r>
            <a:endParaRPr lang="en-US" i="1" dirty="0"/>
          </a:p>
        </p:txBody>
      </p:sp>
      <p:sp>
        <p:nvSpPr>
          <p:cNvPr id="6" name="TextBox 5"/>
          <p:cNvSpPr txBox="1"/>
          <p:nvPr/>
        </p:nvSpPr>
        <p:spPr>
          <a:xfrm>
            <a:off x="8534400" y="6360319"/>
            <a:ext cx="533400" cy="246221"/>
          </a:xfrm>
          <a:prstGeom prst="rect">
            <a:avLst/>
          </a:prstGeom>
          <a:noFill/>
        </p:spPr>
        <p:txBody>
          <a:bodyPr wrap="square" rtlCol="0">
            <a:spAutoFit/>
          </a:bodyPr>
          <a:lstStyle/>
          <a:p>
            <a:fld id="{02D7A3E8-159E-4BB5-B89E-6FED0C4DF9E4}" type="slidenum">
              <a:rPr lang="en-US" sz="1000" smtClean="0"/>
              <a:t>3</a:t>
            </a:fld>
            <a:endParaRPr lang="en-US" sz="1000" dirty="0"/>
          </a:p>
        </p:txBody>
      </p:sp>
    </p:spTree>
    <p:extLst>
      <p:ext uri="{BB962C8B-B14F-4D97-AF65-F5344CB8AC3E}">
        <p14:creationId xmlns:p14="http://schemas.microsoft.com/office/powerpoint/2010/main" val="2026757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4881" y="457200"/>
            <a:ext cx="8198636" cy="523220"/>
          </a:xfrm>
        </p:spPr>
        <p:txBody>
          <a:bodyPr/>
          <a:lstStyle/>
          <a:p>
            <a:r>
              <a:rPr lang="en-US" b="1" dirty="0" smtClean="0"/>
              <a:t>Serving State </a:t>
            </a:r>
            <a:r>
              <a:rPr lang="en-US" b="1" dirty="0"/>
              <a:t>I</a:t>
            </a:r>
            <a:r>
              <a:rPr lang="en-US" b="1" dirty="0" smtClean="0"/>
              <a:t>nterests </a:t>
            </a:r>
            <a:r>
              <a:rPr lang="en-US" b="1" dirty="0"/>
              <a:t>F</a:t>
            </a:r>
            <a:r>
              <a:rPr lang="en-US" b="1" dirty="0" smtClean="0"/>
              <a:t>irst</a:t>
            </a:r>
            <a:endParaRPr lang="en-US" b="1" dirty="0"/>
          </a:p>
        </p:txBody>
      </p:sp>
      <p:sp>
        <p:nvSpPr>
          <p:cNvPr id="3" name="Content Placeholder 2"/>
          <p:cNvSpPr>
            <a:spLocks noGrp="1"/>
          </p:cNvSpPr>
          <p:nvPr>
            <p:ph sz="half" idx="1"/>
          </p:nvPr>
        </p:nvSpPr>
        <p:spPr>
          <a:xfrm>
            <a:off x="609600" y="1600200"/>
            <a:ext cx="3867150" cy="4953000"/>
          </a:xfrm>
        </p:spPr>
        <p:txBody>
          <a:bodyPr>
            <a:normAutofit fontScale="92500" lnSpcReduction="10000"/>
          </a:bodyPr>
          <a:lstStyle/>
          <a:p>
            <a:pPr marL="0" indent="0">
              <a:buNone/>
            </a:pPr>
            <a:r>
              <a:rPr lang="en-US" b="1" dirty="0" smtClean="0">
                <a:solidFill>
                  <a:schemeClr val="accent1">
                    <a:lumMod val="60000"/>
                    <a:lumOff val="40000"/>
                  </a:schemeClr>
                </a:solidFill>
                <a:latin typeface="Kievit Offc Pro"/>
              </a:rPr>
              <a:t>State Perspectives</a:t>
            </a:r>
            <a:endParaRPr lang="en-US" dirty="0" smtClean="0"/>
          </a:p>
          <a:p>
            <a:r>
              <a:rPr lang="en-US" dirty="0" smtClean="0"/>
              <a:t>Meeting legislative and administrative obligations is the top priority.</a:t>
            </a:r>
          </a:p>
          <a:p>
            <a:r>
              <a:rPr lang="en-US" dirty="0" smtClean="0"/>
              <a:t>Prioritizing state research interests may be a political or even legal requirement.</a:t>
            </a:r>
          </a:p>
          <a:p>
            <a:r>
              <a:rPr lang="en-US" dirty="0" smtClean="0"/>
              <a:t>Topics that are a state priority may receive attention first.</a:t>
            </a:r>
          </a:p>
          <a:p>
            <a:r>
              <a:rPr lang="en-US" dirty="0" smtClean="0"/>
              <a:t>States are cautious about sensitive topics.*</a:t>
            </a:r>
          </a:p>
          <a:p>
            <a:r>
              <a:rPr lang="en-US" dirty="0"/>
              <a:t>Trusted researchers may receive attention first. </a:t>
            </a:r>
          </a:p>
          <a:p>
            <a:r>
              <a:rPr lang="en-US" dirty="0" smtClean="0"/>
              <a:t>State staff may request additional useful analyses or materials.**</a:t>
            </a:r>
          </a:p>
          <a:p>
            <a:endParaRPr lang="en-US" dirty="0" smtClean="0"/>
          </a:p>
          <a:p>
            <a:endParaRPr lang="en-US" dirty="0" smtClean="0"/>
          </a:p>
          <a:p>
            <a:endParaRPr lang="en-US" dirty="0" smtClean="0"/>
          </a:p>
          <a:p>
            <a:endParaRPr lang="en-US" dirty="0"/>
          </a:p>
        </p:txBody>
      </p:sp>
      <p:sp>
        <p:nvSpPr>
          <p:cNvPr id="4" name="Content Placeholder 3"/>
          <p:cNvSpPr>
            <a:spLocks noGrp="1"/>
          </p:cNvSpPr>
          <p:nvPr>
            <p:ph sz="half" idx="2"/>
          </p:nvPr>
        </p:nvSpPr>
        <p:spPr>
          <a:xfrm>
            <a:off x="4629150" y="1603374"/>
            <a:ext cx="3867150" cy="4949825"/>
          </a:xfrm>
        </p:spPr>
        <p:txBody>
          <a:bodyPr>
            <a:normAutofit/>
          </a:bodyPr>
          <a:lstStyle/>
          <a:p>
            <a:pPr marL="0" indent="0">
              <a:buNone/>
            </a:pPr>
            <a:r>
              <a:rPr lang="en-US" b="1" dirty="0" smtClean="0">
                <a:solidFill>
                  <a:schemeClr val="accent1">
                    <a:lumMod val="60000"/>
                    <a:lumOff val="40000"/>
                  </a:schemeClr>
                </a:solidFill>
                <a:latin typeface="Kievit Offc Pro"/>
              </a:rPr>
              <a:t>Tips for Researchers</a:t>
            </a:r>
            <a:endParaRPr lang="en-US" dirty="0" smtClean="0"/>
          </a:p>
          <a:p>
            <a:r>
              <a:rPr lang="en-US" dirty="0" smtClean="0"/>
              <a:t>Recognize </a:t>
            </a:r>
            <a:r>
              <a:rPr lang="en-US" dirty="0"/>
              <a:t>that a state is </a:t>
            </a:r>
            <a:r>
              <a:rPr lang="en-US" dirty="0" smtClean="0"/>
              <a:t>not </a:t>
            </a:r>
            <a:r>
              <a:rPr lang="en-US" dirty="0"/>
              <a:t>obligated to provide a researcher with </a:t>
            </a:r>
            <a:r>
              <a:rPr lang="en-US" dirty="0" smtClean="0"/>
              <a:t>data.**</a:t>
            </a:r>
          </a:p>
          <a:p>
            <a:r>
              <a:rPr lang="en-US" dirty="0" smtClean="0"/>
              <a:t>Link your research to a state’s published research agenda or other policy priorities.</a:t>
            </a:r>
          </a:p>
          <a:p>
            <a:r>
              <a:rPr lang="en-US" dirty="0" smtClean="0"/>
              <a:t>Find an internal stakeholder to be your champion.</a:t>
            </a:r>
          </a:p>
          <a:p>
            <a:endParaRPr lang="en-US" dirty="0" smtClean="0"/>
          </a:p>
          <a:p>
            <a:endParaRPr lang="en-US" dirty="0" smtClean="0"/>
          </a:p>
          <a:p>
            <a:endParaRPr lang="en-US" dirty="0" smtClean="0"/>
          </a:p>
          <a:p>
            <a:pPr marL="0" indent="0">
              <a:buNone/>
            </a:pPr>
            <a:endParaRPr lang="en-US" dirty="0"/>
          </a:p>
        </p:txBody>
      </p:sp>
      <p:sp>
        <p:nvSpPr>
          <p:cNvPr id="5" name="TextBox 4"/>
          <p:cNvSpPr txBox="1"/>
          <p:nvPr/>
        </p:nvSpPr>
        <p:spPr>
          <a:xfrm>
            <a:off x="8534400" y="6360319"/>
            <a:ext cx="533400" cy="246221"/>
          </a:xfrm>
          <a:prstGeom prst="rect">
            <a:avLst/>
          </a:prstGeom>
          <a:noFill/>
        </p:spPr>
        <p:txBody>
          <a:bodyPr wrap="square" rtlCol="0">
            <a:spAutoFit/>
          </a:bodyPr>
          <a:lstStyle/>
          <a:p>
            <a:fld id="{594BF37B-5245-4D2B-80E3-F925984FCF62}" type="slidenum">
              <a:rPr lang="en-US" sz="1000" smtClean="0"/>
              <a:t>4</a:t>
            </a:fld>
            <a:endParaRPr lang="en-US" sz="1000" dirty="0"/>
          </a:p>
        </p:txBody>
      </p:sp>
    </p:spTree>
    <p:extLst>
      <p:ext uri="{BB962C8B-B14F-4D97-AF65-F5344CB8AC3E}">
        <p14:creationId xmlns:p14="http://schemas.microsoft.com/office/powerpoint/2010/main" val="3991878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4881" y="457200"/>
            <a:ext cx="8198636" cy="523220"/>
          </a:xfrm>
        </p:spPr>
        <p:txBody>
          <a:bodyPr/>
          <a:lstStyle/>
          <a:p>
            <a:r>
              <a:rPr lang="en-US" b="1" dirty="0" smtClean="0"/>
              <a:t>Protecting Academic </a:t>
            </a:r>
            <a:r>
              <a:rPr lang="en-US" b="1" dirty="0"/>
              <a:t>F</a:t>
            </a:r>
            <a:r>
              <a:rPr lang="en-US" b="1" dirty="0" smtClean="0"/>
              <a:t>reedom</a:t>
            </a:r>
            <a:endParaRPr lang="en-US" b="1" dirty="0"/>
          </a:p>
        </p:txBody>
      </p:sp>
      <p:sp>
        <p:nvSpPr>
          <p:cNvPr id="3" name="Content Placeholder 2"/>
          <p:cNvSpPr>
            <a:spLocks noGrp="1"/>
          </p:cNvSpPr>
          <p:nvPr>
            <p:ph sz="half" idx="1"/>
          </p:nvPr>
        </p:nvSpPr>
        <p:spPr>
          <a:xfrm>
            <a:off x="609600" y="1600200"/>
            <a:ext cx="3867150" cy="4422775"/>
          </a:xfrm>
        </p:spPr>
        <p:txBody>
          <a:bodyPr>
            <a:normAutofit/>
          </a:bodyPr>
          <a:lstStyle/>
          <a:p>
            <a:pPr marL="0" indent="0">
              <a:buNone/>
            </a:pPr>
            <a:r>
              <a:rPr lang="en-US" b="1" dirty="0" smtClean="0">
                <a:solidFill>
                  <a:schemeClr val="accent1">
                    <a:lumMod val="60000"/>
                    <a:lumOff val="40000"/>
                  </a:schemeClr>
                </a:solidFill>
                <a:latin typeface="Kievit Offc Pro"/>
              </a:rPr>
              <a:t>Perspectives</a:t>
            </a:r>
            <a:endParaRPr lang="en-US" dirty="0" smtClean="0"/>
          </a:p>
          <a:p>
            <a:r>
              <a:rPr lang="en-US" dirty="0" smtClean="0"/>
              <a:t>Researchers need their research to be free from actual or perceived censorship or influence that may bias results.</a:t>
            </a:r>
          </a:p>
          <a:p>
            <a:r>
              <a:rPr lang="en-US" dirty="0" smtClean="0"/>
              <a:t>State staff want to review results to ensure data confidentiality requirements, catch data problems that may affect findings, and be alerted to findings before they go public.</a:t>
            </a:r>
          </a:p>
          <a:p>
            <a:endParaRPr lang="en-US" dirty="0" smtClean="0"/>
          </a:p>
          <a:p>
            <a:endParaRPr lang="en-US" dirty="0" smtClean="0"/>
          </a:p>
          <a:p>
            <a:endParaRPr lang="en-US" dirty="0" smtClean="0"/>
          </a:p>
          <a:p>
            <a:endParaRPr lang="en-US" dirty="0"/>
          </a:p>
        </p:txBody>
      </p:sp>
      <p:sp>
        <p:nvSpPr>
          <p:cNvPr id="4" name="Content Placeholder 3"/>
          <p:cNvSpPr>
            <a:spLocks noGrp="1"/>
          </p:cNvSpPr>
          <p:nvPr>
            <p:ph sz="half" idx="2"/>
          </p:nvPr>
        </p:nvSpPr>
        <p:spPr>
          <a:xfrm>
            <a:off x="4629150" y="1603375"/>
            <a:ext cx="3867150" cy="4648200"/>
          </a:xfrm>
        </p:spPr>
        <p:txBody>
          <a:bodyPr>
            <a:normAutofit/>
          </a:bodyPr>
          <a:lstStyle/>
          <a:p>
            <a:pPr marL="0" indent="0">
              <a:buNone/>
            </a:pPr>
            <a:r>
              <a:rPr lang="en-US" b="1" dirty="0" smtClean="0">
                <a:solidFill>
                  <a:schemeClr val="accent1">
                    <a:lumMod val="60000"/>
                    <a:lumOff val="40000"/>
                  </a:schemeClr>
                </a:solidFill>
                <a:latin typeface="Kievit Offc Pro"/>
              </a:rPr>
              <a:t>Tips</a:t>
            </a:r>
            <a:endParaRPr lang="en-US" dirty="0" smtClean="0"/>
          </a:p>
          <a:p>
            <a:r>
              <a:rPr lang="en-US" dirty="0" smtClean="0"/>
              <a:t>State staff </a:t>
            </a:r>
            <a:r>
              <a:rPr lang="en-US" dirty="0"/>
              <a:t>should decide </a:t>
            </a:r>
            <a:r>
              <a:rPr lang="en-US" dirty="0" smtClean="0"/>
              <a:t>upfront </a:t>
            </a:r>
            <a:r>
              <a:rPr lang="en-US" dirty="0"/>
              <a:t>if they want to know the results regardless of their </a:t>
            </a:r>
            <a:r>
              <a:rPr lang="en-US" dirty="0" smtClean="0"/>
              <a:t>nature and only approve data requests where this is the case.</a:t>
            </a:r>
            <a:endParaRPr lang="en-US" dirty="0"/>
          </a:p>
          <a:p>
            <a:r>
              <a:rPr lang="en-US" dirty="0" smtClean="0"/>
              <a:t>State staff and researchers should agree at the outset on a fair review process and incorporate it into a </a:t>
            </a:r>
            <a:r>
              <a:rPr lang="en-US" dirty="0" smtClean="0"/>
              <a:t>data-sharing </a:t>
            </a:r>
            <a:r>
              <a:rPr lang="en-US" dirty="0" smtClean="0"/>
              <a:t>agreement (MOU).</a:t>
            </a:r>
          </a:p>
          <a:p>
            <a:endParaRPr lang="en-US" dirty="0" smtClean="0"/>
          </a:p>
          <a:p>
            <a:endParaRPr lang="en-US" dirty="0" smtClean="0"/>
          </a:p>
          <a:p>
            <a:endParaRPr lang="en-US" dirty="0" smtClean="0"/>
          </a:p>
          <a:p>
            <a:endParaRPr lang="en-US" dirty="0" smtClean="0"/>
          </a:p>
          <a:p>
            <a:pPr marL="0" indent="0">
              <a:buNone/>
            </a:pPr>
            <a:endParaRPr lang="en-US" dirty="0"/>
          </a:p>
        </p:txBody>
      </p:sp>
      <p:sp>
        <p:nvSpPr>
          <p:cNvPr id="5" name="TextBox 4"/>
          <p:cNvSpPr txBox="1"/>
          <p:nvPr/>
        </p:nvSpPr>
        <p:spPr>
          <a:xfrm>
            <a:off x="8534400" y="6360319"/>
            <a:ext cx="533400" cy="246221"/>
          </a:xfrm>
          <a:prstGeom prst="rect">
            <a:avLst/>
          </a:prstGeom>
          <a:noFill/>
        </p:spPr>
        <p:txBody>
          <a:bodyPr wrap="square" rtlCol="0">
            <a:spAutoFit/>
          </a:bodyPr>
          <a:lstStyle/>
          <a:p>
            <a:fld id="{A190E718-2C2D-4274-A396-EE4067728DB1}" type="slidenum">
              <a:rPr lang="en-US" sz="1000" smtClean="0"/>
              <a:t>5</a:t>
            </a:fld>
            <a:endParaRPr lang="en-US" sz="1000" dirty="0"/>
          </a:p>
        </p:txBody>
      </p:sp>
    </p:spTree>
    <p:extLst>
      <p:ext uri="{BB962C8B-B14F-4D97-AF65-F5344CB8AC3E}">
        <p14:creationId xmlns:p14="http://schemas.microsoft.com/office/powerpoint/2010/main" val="21694720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4881" y="457200"/>
            <a:ext cx="8198636" cy="523220"/>
          </a:xfrm>
        </p:spPr>
        <p:txBody>
          <a:bodyPr/>
          <a:lstStyle/>
          <a:p>
            <a:r>
              <a:rPr lang="en-US" b="1" dirty="0" smtClean="0"/>
              <a:t>Protecting Privacy</a:t>
            </a:r>
            <a:endParaRPr lang="en-US" b="1" dirty="0"/>
          </a:p>
        </p:txBody>
      </p:sp>
      <p:sp>
        <p:nvSpPr>
          <p:cNvPr id="3" name="Content Placeholder 2"/>
          <p:cNvSpPr>
            <a:spLocks noGrp="1"/>
          </p:cNvSpPr>
          <p:nvPr>
            <p:ph sz="half" idx="1"/>
          </p:nvPr>
        </p:nvSpPr>
        <p:spPr>
          <a:xfrm>
            <a:off x="609600" y="1600200"/>
            <a:ext cx="3867150" cy="4800600"/>
          </a:xfrm>
        </p:spPr>
        <p:txBody>
          <a:bodyPr>
            <a:normAutofit lnSpcReduction="10000"/>
          </a:bodyPr>
          <a:lstStyle/>
          <a:p>
            <a:pPr marL="0" indent="0">
              <a:buNone/>
            </a:pPr>
            <a:r>
              <a:rPr lang="en-US" b="1" dirty="0" smtClean="0">
                <a:solidFill>
                  <a:schemeClr val="accent1">
                    <a:lumMod val="60000"/>
                    <a:lumOff val="40000"/>
                  </a:schemeClr>
                </a:solidFill>
                <a:latin typeface="Kievit Offc Pro"/>
              </a:rPr>
              <a:t>State Perspectives</a:t>
            </a:r>
            <a:endParaRPr lang="en-US" dirty="0" smtClean="0"/>
          </a:p>
          <a:p>
            <a:r>
              <a:rPr lang="en-US" dirty="0" smtClean="0"/>
              <a:t>Protecting PII is the state’s first concern when sharing data for research and agencies are liable for any data breaches.</a:t>
            </a:r>
          </a:p>
          <a:p>
            <a:r>
              <a:rPr lang="en-US" dirty="0"/>
              <a:t>States require a data-sharing agreement </a:t>
            </a:r>
            <a:r>
              <a:rPr lang="en-US" dirty="0" smtClean="0"/>
              <a:t>(MOU) to </a:t>
            </a:r>
            <a:r>
              <a:rPr lang="en-US" dirty="0"/>
              <a:t>protect </a:t>
            </a:r>
            <a:r>
              <a:rPr lang="en-US" dirty="0" smtClean="0"/>
              <a:t>privacy and confidentiality.</a:t>
            </a:r>
            <a:endParaRPr lang="en-US" dirty="0"/>
          </a:p>
          <a:p>
            <a:r>
              <a:rPr lang="en-US" dirty="0"/>
              <a:t>States may require IRB review. Research institutions may have their own requirements.</a:t>
            </a:r>
          </a:p>
          <a:p>
            <a:r>
              <a:rPr lang="en-US" dirty="0" smtClean="0"/>
              <a:t>States take different approaches to protecting data.*</a:t>
            </a:r>
          </a:p>
          <a:p>
            <a:endParaRPr lang="en-US" dirty="0" smtClean="0"/>
          </a:p>
          <a:p>
            <a:endParaRPr lang="en-US" dirty="0" smtClean="0"/>
          </a:p>
          <a:p>
            <a:endParaRPr lang="en-US" dirty="0" smtClean="0"/>
          </a:p>
          <a:p>
            <a:endParaRPr lang="en-US" dirty="0"/>
          </a:p>
        </p:txBody>
      </p:sp>
      <p:sp>
        <p:nvSpPr>
          <p:cNvPr id="4" name="Content Placeholder 3"/>
          <p:cNvSpPr>
            <a:spLocks noGrp="1"/>
          </p:cNvSpPr>
          <p:nvPr>
            <p:ph sz="half" idx="2"/>
          </p:nvPr>
        </p:nvSpPr>
        <p:spPr>
          <a:xfrm>
            <a:off x="4629150" y="1603374"/>
            <a:ext cx="3867150" cy="4797425"/>
          </a:xfrm>
        </p:spPr>
        <p:txBody>
          <a:bodyPr>
            <a:normAutofit/>
          </a:bodyPr>
          <a:lstStyle/>
          <a:p>
            <a:pPr marL="0" indent="0">
              <a:buNone/>
            </a:pPr>
            <a:r>
              <a:rPr lang="en-US" b="1" dirty="0" smtClean="0">
                <a:solidFill>
                  <a:schemeClr val="accent1">
                    <a:lumMod val="60000"/>
                    <a:lumOff val="40000"/>
                  </a:schemeClr>
                </a:solidFill>
                <a:latin typeface="Kievit Offc Pro"/>
              </a:rPr>
              <a:t>Tips for Researchers</a:t>
            </a:r>
            <a:endParaRPr lang="en-US" dirty="0" smtClean="0"/>
          </a:p>
          <a:p>
            <a:r>
              <a:rPr lang="en-US" dirty="0"/>
              <a:t>Become familiar with FERPA as well as a state’s </a:t>
            </a:r>
            <a:r>
              <a:rPr lang="en-US" dirty="0" smtClean="0"/>
              <a:t>specific privacy </a:t>
            </a:r>
            <a:r>
              <a:rPr lang="en-US" dirty="0"/>
              <a:t>laws</a:t>
            </a:r>
            <a:r>
              <a:rPr lang="en-US" dirty="0" smtClean="0"/>
              <a:t>.**</a:t>
            </a:r>
            <a:endParaRPr lang="en-US" dirty="0"/>
          </a:p>
          <a:p>
            <a:r>
              <a:rPr lang="en-US" dirty="0" smtClean="0"/>
              <a:t>Clarify a state’s policy and practice for providing access to SLDS data.</a:t>
            </a:r>
          </a:p>
          <a:p>
            <a:r>
              <a:rPr lang="en-US" dirty="0" smtClean="0"/>
              <a:t>If </a:t>
            </a:r>
            <a:r>
              <a:rPr lang="en-US" dirty="0"/>
              <a:t>a state will not release </a:t>
            </a:r>
            <a:r>
              <a:rPr lang="en-US" dirty="0" smtClean="0"/>
              <a:t>PII, explore </a:t>
            </a:r>
            <a:r>
              <a:rPr lang="en-US" dirty="0"/>
              <a:t>whether the state can merge external </a:t>
            </a:r>
            <a:r>
              <a:rPr lang="en-US" dirty="0" smtClean="0"/>
              <a:t>data</a:t>
            </a:r>
            <a:r>
              <a:rPr lang="en-US" dirty="0"/>
              <a:t> </a:t>
            </a:r>
            <a:r>
              <a:rPr lang="en-US" dirty="0" smtClean="0"/>
              <a:t>(where needed) </a:t>
            </a:r>
            <a:r>
              <a:rPr lang="en-US" dirty="0"/>
              <a:t>with SLDS </a:t>
            </a:r>
            <a:r>
              <a:rPr lang="en-US" dirty="0" smtClean="0"/>
              <a:t>data. </a:t>
            </a:r>
          </a:p>
          <a:p>
            <a:endParaRPr lang="en-US" dirty="0" smtClean="0"/>
          </a:p>
          <a:p>
            <a:endParaRPr lang="en-US" dirty="0" smtClean="0"/>
          </a:p>
          <a:p>
            <a:pPr marL="0" indent="0">
              <a:buNone/>
            </a:pPr>
            <a:endParaRPr lang="en-US" dirty="0"/>
          </a:p>
        </p:txBody>
      </p:sp>
      <p:sp>
        <p:nvSpPr>
          <p:cNvPr id="5" name="TextBox 4"/>
          <p:cNvSpPr txBox="1"/>
          <p:nvPr/>
        </p:nvSpPr>
        <p:spPr>
          <a:xfrm>
            <a:off x="8534400" y="6360319"/>
            <a:ext cx="533400" cy="246221"/>
          </a:xfrm>
          <a:prstGeom prst="rect">
            <a:avLst/>
          </a:prstGeom>
          <a:noFill/>
        </p:spPr>
        <p:txBody>
          <a:bodyPr wrap="square" rtlCol="0">
            <a:spAutoFit/>
          </a:bodyPr>
          <a:lstStyle/>
          <a:p>
            <a:fld id="{196C4C9D-CDC4-4E2B-B8E1-BAFF229C40D7}" type="slidenum">
              <a:rPr lang="en-US" sz="1000" smtClean="0"/>
              <a:t>6</a:t>
            </a:fld>
            <a:endParaRPr lang="en-US" sz="1000" dirty="0"/>
          </a:p>
        </p:txBody>
      </p:sp>
    </p:spTree>
    <p:extLst>
      <p:ext uri="{BB962C8B-B14F-4D97-AF65-F5344CB8AC3E}">
        <p14:creationId xmlns:p14="http://schemas.microsoft.com/office/powerpoint/2010/main" val="32568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4881" y="457200"/>
            <a:ext cx="8198636" cy="523220"/>
          </a:xfrm>
        </p:spPr>
        <p:txBody>
          <a:bodyPr/>
          <a:lstStyle/>
          <a:p>
            <a:r>
              <a:rPr lang="en-US" b="1" dirty="0" smtClean="0"/>
              <a:t>Dealing with Deadlines</a:t>
            </a:r>
            <a:endParaRPr lang="en-US" b="1" dirty="0"/>
          </a:p>
        </p:txBody>
      </p:sp>
      <p:sp>
        <p:nvSpPr>
          <p:cNvPr id="3" name="Content Placeholder 2"/>
          <p:cNvSpPr>
            <a:spLocks noGrp="1"/>
          </p:cNvSpPr>
          <p:nvPr>
            <p:ph sz="half" idx="1"/>
          </p:nvPr>
        </p:nvSpPr>
        <p:spPr>
          <a:xfrm>
            <a:off x="609600" y="1600200"/>
            <a:ext cx="3867150" cy="4724400"/>
          </a:xfrm>
        </p:spPr>
        <p:txBody>
          <a:bodyPr>
            <a:normAutofit lnSpcReduction="10000"/>
          </a:bodyPr>
          <a:lstStyle/>
          <a:p>
            <a:pPr marL="0" indent="0">
              <a:buNone/>
            </a:pPr>
            <a:r>
              <a:rPr lang="en-US" b="1" dirty="0" smtClean="0">
                <a:solidFill>
                  <a:schemeClr val="accent1">
                    <a:lumMod val="60000"/>
                    <a:lumOff val="40000"/>
                  </a:schemeClr>
                </a:solidFill>
                <a:latin typeface="Kievit Offc Pro"/>
              </a:rPr>
              <a:t>Perspectives</a:t>
            </a:r>
            <a:endParaRPr lang="en-US" dirty="0" smtClean="0"/>
          </a:p>
          <a:p>
            <a:r>
              <a:rPr lang="en-US" dirty="0"/>
              <a:t>T</a:t>
            </a:r>
            <a:r>
              <a:rPr lang="en-US" dirty="0" smtClean="0"/>
              <a:t>he </a:t>
            </a:r>
            <a:r>
              <a:rPr lang="en-US" dirty="0"/>
              <a:t>top </a:t>
            </a:r>
            <a:r>
              <a:rPr lang="en-US" dirty="0" smtClean="0"/>
              <a:t>priority for states is meeting </a:t>
            </a:r>
            <a:r>
              <a:rPr lang="en-US" dirty="0"/>
              <a:t>legislative and administrative </a:t>
            </a:r>
            <a:r>
              <a:rPr lang="en-US" dirty="0" smtClean="0"/>
              <a:t>obligations.</a:t>
            </a:r>
          </a:p>
          <a:p>
            <a:r>
              <a:rPr lang="en-US" dirty="0" smtClean="0"/>
              <a:t>Limited number of state staff also constrains ability to respond to data requests. </a:t>
            </a:r>
          </a:p>
          <a:p>
            <a:r>
              <a:rPr lang="en-US" dirty="0" smtClean="0"/>
              <a:t>First come is not always first served: states may attend first to priority topics, easier requests, and trusted researchers.</a:t>
            </a:r>
          </a:p>
          <a:p>
            <a:r>
              <a:rPr lang="en-US" dirty="0" smtClean="0"/>
              <a:t>Researchers may be subject to proposal or funding deadlines.</a:t>
            </a:r>
          </a:p>
          <a:p>
            <a:endParaRPr lang="en-US" dirty="0" smtClean="0"/>
          </a:p>
          <a:p>
            <a:endParaRPr lang="en-US" dirty="0" smtClean="0"/>
          </a:p>
          <a:p>
            <a:endParaRPr lang="en-US" dirty="0" smtClean="0"/>
          </a:p>
          <a:p>
            <a:endParaRPr lang="en-US" dirty="0"/>
          </a:p>
        </p:txBody>
      </p:sp>
      <p:sp>
        <p:nvSpPr>
          <p:cNvPr id="4" name="Content Placeholder 3"/>
          <p:cNvSpPr>
            <a:spLocks noGrp="1"/>
          </p:cNvSpPr>
          <p:nvPr>
            <p:ph sz="half" idx="2"/>
          </p:nvPr>
        </p:nvSpPr>
        <p:spPr>
          <a:xfrm>
            <a:off x="4629150" y="1603374"/>
            <a:ext cx="3867150" cy="4797425"/>
          </a:xfrm>
        </p:spPr>
        <p:txBody>
          <a:bodyPr>
            <a:normAutofit lnSpcReduction="10000"/>
          </a:bodyPr>
          <a:lstStyle/>
          <a:p>
            <a:pPr marL="0" indent="0">
              <a:buNone/>
            </a:pPr>
            <a:r>
              <a:rPr lang="en-US" b="1" dirty="0" smtClean="0">
                <a:solidFill>
                  <a:schemeClr val="accent1">
                    <a:lumMod val="60000"/>
                    <a:lumOff val="40000"/>
                  </a:schemeClr>
                </a:solidFill>
                <a:latin typeface="Kievit Offc Pro"/>
              </a:rPr>
              <a:t>Tips for Researchers</a:t>
            </a:r>
            <a:endParaRPr lang="en-US" dirty="0" smtClean="0"/>
          </a:p>
          <a:p>
            <a:r>
              <a:rPr lang="en-US" dirty="0"/>
              <a:t>Become familiar with annual busy times for SLDS staff.</a:t>
            </a:r>
          </a:p>
          <a:p>
            <a:r>
              <a:rPr lang="en-US" dirty="0" smtClean="0"/>
              <a:t>Be aware that </a:t>
            </a:r>
            <a:r>
              <a:rPr lang="en-US" dirty="0"/>
              <a:t>data requests are filled </a:t>
            </a:r>
            <a:r>
              <a:rPr lang="en-US" dirty="0" smtClean="0"/>
              <a:t>in </a:t>
            </a:r>
            <a:r>
              <a:rPr lang="en-US" dirty="0"/>
              <a:t>4–8 </a:t>
            </a:r>
            <a:r>
              <a:rPr lang="en-US" dirty="0" smtClean="0"/>
              <a:t>months, </a:t>
            </a:r>
            <a:r>
              <a:rPr lang="en-US" dirty="0"/>
              <a:t>on </a:t>
            </a:r>
            <a:r>
              <a:rPr lang="en-US" dirty="0" smtClean="0"/>
              <a:t>average, </a:t>
            </a:r>
            <a:r>
              <a:rPr lang="en-US" dirty="0"/>
              <a:t>but the process has been known to take 1–2 years</a:t>
            </a:r>
            <a:r>
              <a:rPr lang="en-US" dirty="0" smtClean="0"/>
              <a:t>.</a:t>
            </a:r>
          </a:p>
          <a:p>
            <a:r>
              <a:rPr lang="en-US" dirty="0" smtClean="0"/>
              <a:t>Remember that procrastinating on submitting data requests is not the state’s responsibility. Do you need the data now or will a letter of support suffice?</a:t>
            </a:r>
          </a:p>
          <a:p>
            <a:r>
              <a:rPr lang="en-US" dirty="0"/>
              <a:t>Clarify any deadlines you have in your data request.</a:t>
            </a:r>
          </a:p>
          <a:p>
            <a:pPr marL="0" indent="0">
              <a:buNone/>
            </a:pPr>
            <a:endParaRPr lang="en-US" dirty="0"/>
          </a:p>
          <a:p>
            <a:endParaRPr lang="en-US" dirty="0" smtClean="0"/>
          </a:p>
          <a:p>
            <a:endParaRPr lang="en-US" dirty="0" smtClean="0"/>
          </a:p>
          <a:p>
            <a:endParaRPr lang="en-US" dirty="0" smtClean="0"/>
          </a:p>
          <a:p>
            <a:endParaRPr lang="en-US" dirty="0" smtClean="0"/>
          </a:p>
          <a:p>
            <a:pPr marL="0" indent="0">
              <a:buNone/>
            </a:pPr>
            <a:endParaRPr lang="en-US" dirty="0"/>
          </a:p>
        </p:txBody>
      </p:sp>
      <p:sp>
        <p:nvSpPr>
          <p:cNvPr id="5" name="TextBox 4"/>
          <p:cNvSpPr txBox="1"/>
          <p:nvPr/>
        </p:nvSpPr>
        <p:spPr>
          <a:xfrm>
            <a:off x="8534400" y="6360319"/>
            <a:ext cx="533400" cy="246221"/>
          </a:xfrm>
          <a:prstGeom prst="rect">
            <a:avLst/>
          </a:prstGeom>
          <a:noFill/>
        </p:spPr>
        <p:txBody>
          <a:bodyPr wrap="square" rtlCol="0">
            <a:spAutoFit/>
          </a:bodyPr>
          <a:lstStyle/>
          <a:p>
            <a:fld id="{632A4BED-736F-4223-BDA5-0B0D4476EE45}" type="slidenum">
              <a:rPr lang="en-US" sz="1000" smtClean="0"/>
              <a:t>7</a:t>
            </a:fld>
            <a:endParaRPr lang="en-US" sz="1000" dirty="0"/>
          </a:p>
        </p:txBody>
      </p:sp>
    </p:spTree>
    <p:extLst>
      <p:ext uri="{BB962C8B-B14F-4D97-AF65-F5344CB8AC3E}">
        <p14:creationId xmlns:p14="http://schemas.microsoft.com/office/powerpoint/2010/main" val="2580822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4881" y="457200"/>
            <a:ext cx="8198636" cy="523220"/>
          </a:xfrm>
        </p:spPr>
        <p:txBody>
          <a:bodyPr/>
          <a:lstStyle/>
          <a:p>
            <a:r>
              <a:rPr lang="en-US" b="1" dirty="0" smtClean="0"/>
              <a:t>Ensuring Data Quality</a:t>
            </a:r>
            <a:endParaRPr lang="en-US" b="1" dirty="0"/>
          </a:p>
        </p:txBody>
      </p:sp>
      <p:sp>
        <p:nvSpPr>
          <p:cNvPr id="3" name="Content Placeholder 2"/>
          <p:cNvSpPr>
            <a:spLocks noGrp="1"/>
          </p:cNvSpPr>
          <p:nvPr>
            <p:ph sz="half" idx="1"/>
          </p:nvPr>
        </p:nvSpPr>
        <p:spPr>
          <a:xfrm>
            <a:off x="609600" y="1600200"/>
            <a:ext cx="3867150" cy="4422775"/>
          </a:xfrm>
        </p:spPr>
        <p:txBody>
          <a:bodyPr>
            <a:normAutofit/>
          </a:bodyPr>
          <a:lstStyle/>
          <a:p>
            <a:pPr marL="0" indent="0">
              <a:buNone/>
            </a:pPr>
            <a:r>
              <a:rPr lang="en-US" b="1" dirty="0" smtClean="0">
                <a:solidFill>
                  <a:schemeClr val="accent1">
                    <a:lumMod val="60000"/>
                    <a:lumOff val="40000"/>
                  </a:schemeClr>
                </a:solidFill>
                <a:latin typeface="Kievit Offc Pro"/>
              </a:rPr>
              <a:t>Perspectives</a:t>
            </a:r>
            <a:endParaRPr lang="en-US" dirty="0" smtClean="0"/>
          </a:p>
          <a:p>
            <a:r>
              <a:rPr lang="en-US" dirty="0" smtClean="0"/>
              <a:t>SLDS data are generally not research </a:t>
            </a:r>
            <a:r>
              <a:rPr lang="en-US" dirty="0"/>
              <a:t>ready</a:t>
            </a:r>
            <a:r>
              <a:rPr lang="en-US" dirty="0" smtClean="0"/>
              <a:t>.* </a:t>
            </a:r>
          </a:p>
          <a:p>
            <a:r>
              <a:rPr lang="en-US" dirty="0" smtClean="0"/>
              <a:t>Data problems or inconsistencies may be uncovered as the data are used for a new purpose.</a:t>
            </a:r>
          </a:p>
          <a:p>
            <a:r>
              <a:rPr lang="en-US" dirty="0" smtClean="0"/>
              <a:t>State staff want to fix data problems that are found, where appropriate.</a:t>
            </a:r>
          </a:p>
          <a:p>
            <a:endParaRPr lang="en-US" dirty="0" smtClean="0"/>
          </a:p>
          <a:p>
            <a:endParaRPr lang="en-US" dirty="0" smtClean="0"/>
          </a:p>
          <a:p>
            <a:endParaRPr lang="en-US" dirty="0" smtClean="0"/>
          </a:p>
          <a:p>
            <a:endParaRPr lang="en-US" dirty="0"/>
          </a:p>
        </p:txBody>
      </p:sp>
      <p:sp>
        <p:nvSpPr>
          <p:cNvPr id="4" name="Content Placeholder 3"/>
          <p:cNvSpPr>
            <a:spLocks noGrp="1"/>
          </p:cNvSpPr>
          <p:nvPr>
            <p:ph sz="half" idx="2"/>
          </p:nvPr>
        </p:nvSpPr>
        <p:spPr>
          <a:xfrm>
            <a:off x="4629150" y="1603375"/>
            <a:ext cx="3867150" cy="4648200"/>
          </a:xfrm>
        </p:spPr>
        <p:txBody>
          <a:bodyPr>
            <a:normAutofit fontScale="92500" lnSpcReduction="20000"/>
          </a:bodyPr>
          <a:lstStyle/>
          <a:p>
            <a:pPr marL="0" indent="0">
              <a:buNone/>
            </a:pPr>
            <a:r>
              <a:rPr lang="en-US" b="1" dirty="0" smtClean="0">
                <a:solidFill>
                  <a:schemeClr val="accent1">
                    <a:lumMod val="60000"/>
                    <a:lumOff val="40000"/>
                  </a:schemeClr>
                </a:solidFill>
                <a:latin typeface="Kievit Offc Pro"/>
              </a:rPr>
              <a:t>Tips</a:t>
            </a:r>
            <a:endParaRPr lang="en-US" dirty="0" smtClean="0"/>
          </a:p>
          <a:p>
            <a:r>
              <a:rPr lang="en-US" dirty="0" smtClean="0"/>
              <a:t>Researchers should plan sufficient time for data preparation.</a:t>
            </a:r>
          </a:p>
          <a:p>
            <a:r>
              <a:rPr lang="en-US" dirty="0" smtClean="0"/>
              <a:t>Identify a state point person in the MOU to answer questions.</a:t>
            </a:r>
          </a:p>
          <a:p>
            <a:r>
              <a:rPr lang="en-US" dirty="0" smtClean="0"/>
              <a:t>Plan in the MOU for state staff to review decision rules or preliminary analyses at key points to check understanding.**</a:t>
            </a:r>
            <a:endParaRPr lang="en-US" dirty="0"/>
          </a:p>
          <a:p>
            <a:r>
              <a:rPr lang="en-US" dirty="0" smtClean="0"/>
              <a:t>Plan in the MOU for researchers to provide documentation on data preparation decisions and/or discuss with staff the problems encountered and approaches taken at the end of the project.</a:t>
            </a:r>
          </a:p>
          <a:p>
            <a:endParaRPr lang="en-US" dirty="0" smtClean="0"/>
          </a:p>
          <a:p>
            <a:endParaRPr lang="en-US" dirty="0" smtClean="0"/>
          </a:p>
          <a:p>
            <a:endParaRPr lang="en-US" dirty="0" smtClean="0"/>
          </a:p>
          <a:p>
            <a:endParaRPr lang="en-US" dirty="0" smtClean="0"/>
          </a:p>
          <a:p>
            <a:pPr marL="0" indent="0">
              <a:buNone/>
            </a:pPr>
            <a:endParaRPr lang="en-US" dirty="0"/>
          </a:p>
        </p:txBody>
      </p:sp>
      <p:sp>
        <p:nvSpPr>
          <p:cNvPr id="5" name="TextBox 4"/>
          <p:cNvSpPr txBox="1"/>
          <p:nvPr/>
        </p:nvSpPr>
        <p:spPr>
          <a:xfrm>
            <a:off x="8534400" y="6360319"/>
            <a:ext cx="533400" cy="246221"/>
          </a:xfrm>
          <a:prstGeom prst="rect">
            <a:avLst/>
          </a:prstGeom>
          <a:noFill/>
        </p:spPr>
        <p:txBody>
          <a:bodyPr wrap="square" rtlCol="0">
            <a:spAutoFit/>
          </a:bodyPr>
          <a:lstStyle/>
          <a:p>
            <a:fld id="{3991CDFD-E55B-45FB-B9F3-1C0C507E96E8}" type="slidenum">
              <a:rPr lang="en-US" sz="1000" smtClean="0"/>
              <a:t>8</a:t>
            </a:fld>
            <a:endParaRPr lang="en-US" sz="1000" dirty="0"/>
          </a:p>
        </p:txBody>
      </p:sp>
    </p:spTree>
    <p:extLst>
      <p:ext uri="{BB962C8B-B14F-4D97-AF65-F5344CB8AC3E}">
        <p14:creationId xmlns:p14="http://schemas.microsoft.com/office/powerpoint/2010/main" val="12373503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4881" y="457200"/>
            <a:ext cx="8198636" cy="523220"/>
          </a:xfrm>
        </p:spPr>
        <p:txBody>
          <a:bodyPr/>
          <a:lstStyle/>
          <a:p>
            <a:r>
              <a:rPr lang="en-US" b="1" dirty="0" smtClean="0"/>
              <a:t>Building Trust</a:t>
            </a:r>
            <a:endParaRPr lang="en-US" b="1" dirty="0"/>
          </a:p>
        </p:txBody>
      </p:sp>
      <p:sp>
        <p:nvSpPr>
          <p:cNvPr id="3" name="Content Placeholder 2"/>
          <p:cNvSpPr>
            <a:spLocks noGrp="1"/>
          </p:cNvSpPr>
          <p:nvPr>
            <p:ph sz="half" idx="1"/>
          </p:nvPr>
        </p:nvSpPr>
        <p:spPr>
          <a:xfrm>
            <a:off x="609600" y="1600200"/>
            <a:ext cx="3867150" cy="4422775"/>
          </a:xfrm>
        </p:spPr>
        <p:txBody>
          <a:bodyPr>
            <a:normAutofit/>
          </a:bodyPr>
          <a:lstStyle/>
          <a:p>
            <a:pPr marL="0" indent="0">
              <a:buNone/>
            </a:pPr>
            <a:r>
              <a:rPr lang="en-US" b="1" dirty="0" smtClean="0">
                <a:solidFill>
                  <a:schemeClr val="accent1">
                    <a:lumMod val="60000"/>
                    <a:lumOff val="40000"/>
                  </a:schemeClr>
                </a:solidFill>
                <a:latin typeface="Kievit Offc Pro"/>
              </a:rPr>
              <a:t>State Perspectives</a:t>
            </a:r>
            <a:endParaRPr lang="en-US" dirty="0" smtClean="0"/>
          </a:p>
          <a:p>
            <a:r>
              <a:rPr lang="en-US" dirty="0" smtClean="0"/>
              <a:t>Trusted researchers may receive attention first.</a:t>
            </a:r>
          </a:p>
          <a:p>
            <a:r>
              <a:rPr lang="en-US" dirty="0" smtClean="0"/>
              <a:t>Researchers who do not exhibit good practices may not be given data again.</a:t>
            </a:r>
          </a:p>
          <a:p>
            <a:endParaRPr lang="en-US" dirty="0" smtClean="0"/>
          </a:p>
          <a:p>
            <a:endParaRPr lang="en-US" dirty="0" smtClean="0"/>
          </a:p>
          <a:p>
            <a:endParaRPr lang="en-US" dirty="0" smtClean="0"/>
          </a:p>
          <a:p>
            <a:endParaRPr lang="en-US" dirty="0" smtClean="0"/>
          </a:p>
          <a:p>
            <a:endParaRPr lang="en-US" dirty="0"/>
          </a:p>
        </p:txBody>
      </p:sp>
      <p:sp>
        <p:nvSpPr>
          <p:cNvPr id="4" name="Content Placeholder 3"/>
          <p:cNvSpPr>
            <a:spLocks noGrp="1"/>
          </p:cNvSpPr>
          <p:nvPr>
            <p:ph sz="half" idx="2"/>
          </p:nvPr>
        </p:nvSpPr>
        <p:spPr>
          <a:xfrm>
            <a:off x="4629150" y="1603375"/>
            <a:ext cx="3867150" cy="4648200"/>
          </a:xfrm>
        </p:spPr>
        <p:txBody>
          <a:bodyPr>
            <a:normAutofit lnSpcReduction="10000"/>
          </a:bodyPr>
          <a:lstStyle/>
          <a:p>
            <a:pPr marL="0" indent="0">
              <a:buNone/>
            </a:pPr>
            <a:r>
              <a:rPr lang="en-US" b="1" dirty="0" smtClean="0">
                <a:solidFill>
                  <a:schemeClr val="accent1">
                    <a:lumMod val="60000"/>
                    <a:lumOff val="40000"/>
                  </a:schemeClr>
                </a:solidFill>
                <a:latin typeface="Kievit Offc Pro"/>
              </a:rPr>
              <a:t>Tips for Researchers</a:t>
            </a:r>
            <a:endParaRPr lang="en-US" dirty="0" smtClean="0"/>
          </a:p>
          <a:p>
            <a:r>
              <a:rPr lang="en-US" dirty="0" smtClean="0"/>
              <a:t>Plan to give </a:t>
            </a:r>
            <a:r>
              <a:rPr lang="en-US" dirty="0"/>
              <a:t>back. </a:t>
            </a:r>
            <a:r>
              <a:rPr lang="en-US" dirty="0" smtClean="0"/>
              <a:t>Offer </a:t>
            </a:r>
            <a:r>
              <a:rPr lang="en-US" dirty="0"/>
              <a:t>useful </a:t>
            </a:r>
            <a:r>
              <a:rPr lang="en-US" dirty="0" smtClean="0"/>
              <a:t>analyses, data lessons learned, </a:t>
            </a:r>
            <a:r>
              <a:rPr lang="en-US" dirty="0"/>
              <a:t>or </a:t>
            </a:r>
            <a:r>
              <a:rPr lang="en-US" dirty="0" smtClean="0"/>
              <a:t>other materials </a:t>
            </a:r>
            <a:r>
              <a:rPr lang="en-US" dirty="0"/>
              <a:t>along with your research </a:t>
            </a:r>
            <a:r>
              <a:rPr lang="en-US" dirty="0" smtClean="0"/>
              <a:t>report.*</a:t>
            </a:r>
          </a:p>
          <a:p>
            <a:r>
              <a:rPr lang="en-US" dirty="0" smtClean="0"/>
              <a:t>Share research results </a:t>
            </a:r>
            <a:r>
              <a:rPr lang="en-US" dirty="0"/>
              <a:t>with state staff before publication or publicity.</a:t>
            </a:r>
          </a:p>
          <a:p>
            <a:r>
              <a:rPr lang="en-US" dirty="0" smtClean="0"/>
              <a:t>Avoid analysis creep. Stick to the terms of the MOU. It’s easier to amend an MOU than to originate one.</a:t>
            </a:r>
          </a:p>
          <a:p>
            <a:r>
              <a:rPr lang="en-US" dirty="0" smtClean="0"/>
              <a:t>New researchers may want to find a state champion.</a:t>
            </a:r>
          </a:p>
          <a:p>
            <a:endParaRPr lang="en-US" dirty="0" smtClean="0"/>
          </a:p>
          <a:p>
            <a:endParaRPr lang="en-US" dirty="0" smtClean="0"/>
          </a:p>
          <a:p>
            <a:endParaRPr lang="en-US" dirty="0" smtClean="0"/>
          </a:p>
          <a:p>
            <a:endParaRPr lang="en-US" dirty="0" smtClean="0"/>
          </a:p>
          <a:p>
            <a:pPr marL="0" indent="0">
              <a:buNone/>
            </a:pPr>
            <a:endParaRPr lang="en-US" dirty="0"/>
          </a:p>
        </p:txBody>
      </p:sp>
      <p:sp>
        <p:nvSpPr>
          <p:cNvPr id="5" name="TextBox 4"/>
          <p:cNvSpPr txBox="1"/>
          <p:nvPr/>
        </p:nvSpPr>
        <p:spPr>
          <a:xfrm>
            <a:off x="8534400" y="6360319"/>
            <a:ext cx="533400" cy="246221"/>
          </a:xfrm>
          <a:prstGeom prst="rect">
            <a:avLst/>
          </a:prstGeom>
          <a:noFill/>
        </p:spPr>
        <p:txBody>
          <a:bodyPr wrap="square" rtlCol="0">
            <a:spAutoFit/>
          </a:bodyPr>
          <a:lstStyle/>
          <a:p>
            <a:fld id="{C06FA040-A113-4396-B7E3-711EF5D993F1}" type="slidenum">
              <a:rPr lang="en-US" sz="1000" smtClean="0"/>
              <a:t>9</a:t>
            </a:fld>
            <a:endParaRPr lang="en-US" sz="1000" dirty="0"/>
          </a:p>
        </p:txBody>
      </p:sp>
    </p:spTree>
    <p:extLst>
      <p:ext uri="{BB962C8B-B14F-4D97-AF65-F5344CB8AC3E}">
        <p14:creationId xmlns:p14="http://schemas.microsoft.com/office/powerpoint/2010/main" val="47466906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PPT template">
      <a:dk1>
        <a:srgbClr val="535353"/>
      </a:dk1>
      <a:lt1>
        <a:srgbClr val="FFFFFF"/>
      </a:lt1>
      <a:dk2>
        <a:srgbClr val="535353"/>
      </a:dk2>
      <a:lt2>
        <a:srgbClr val="FFFFFF"/>
      </a:lt2>
      <a:accent1>
        <a:srgbClr val="0F7EC5"/>
      </a:accent1>
      <a:accent2>
        <a:srgbClr val="11A1FF"/>
      </a:accent2>
      <a:accent3>
        <a:srgbClr val="FECB0A"/>
      </a:accent3>
      <a:accent4>
        <a:srgbClr val="FFF644"/>
      </a:accent4>
      <a:accent5>
        <a:srgbClr val="918577"/>
      </a:accent5>
      <a:accent6>
        <a:srgbClr val="0F0A4C"/>
      </a:accent6>
      <a:hlink>
        <a:srgbClr val="0B003E"/>
      </a:hlink>
      <a:folHlink>
        <a:srgbClr val="554B3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1232</TotalTime>
  <Words>1317</Words>
  <Application>Microsoft Office PowerPoint</Application>
  <PresentationFormat>On-screen Show (4:3)</PresentationFormat>
  <Paragraphs>157</Paragraphs>
  <Slides>12</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Kievit Offc Pro</vt:lpstr>
      <vt:lpstr>Kievit Offc Pro Medium</vt:lpstr>
      <vt:lpstr>1_Office Theme</vt:lpstr>
      <vt:lpstr>Custom Design</vt:lpstr>
      <vt:lpstr>Two Sides of the Same Coin:  State Staff and Researcher Perspectives  on State Longitudinal Data  2015 NCES STATS-DC Data Conference, July 8, 2015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California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rhillmon</dc:creator>
  <cp:lastModifiedBy>Jennifer</cp:lastModifiedBy>
  <cp:revision>242</cp:revision>
  <dcterms:created xsi:type="dcterms:W3CDTF">2015-01-22T03:02:48Z</dcterms:created>
  <dcterms:modified xsi:type="dcterms:W3CDTF">2015-07-28T20:54:38Z</dcterms:modified>
</cp:coreProperties>
</file>