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5" r:id="rId3"/>
    <p:sldId id="296" r:id="rId4"/>
    <p:sldId id="297" r:id="rId5"/>
    <p:sldId id="298" r:id="rId6"/>
    <p:sldId id="299" r:id="rId7"/>
    <p:sldId id="264" r:id="rId8"/>
    <p:sldId id="266" r:id="rId9"/>
    <p:sldId id="265" r:id="rId10"/>
    <p:sldId id="267" r:id="rId11"/>
    <p:sldId id="283" r:id="rId12"/>
    <p:sldId id="269" r:id="rId13"/>
    <p:sldId id="275" r:id="rId14"/>
    <p:sldId id="270" r:id="rId15"/>
    <p:sldId id="276" r:id="rId16"/>
    <p:sldId id="271" r:id="rId17"/>
    <p:sldId id="277" r:id="rId18"/>
    <p:sldId id="272" r:id="rId19"/>
    <p:sldId id="278" r:id="rId20"/>
    <p:sldId id="273" r:id="rId21"/>
    <p:sldId id="279" r:id="rId22"/>
    <p:sldId id="274" r:id="rId23"/>
    <p:sldId id="280" r:id="rId24"/>
    <p:sldId id="281" r:id="rId25"/>
    <p:sldId id="282" r:id="rId26"/>
    <p:sldId id="292" r:id="rId27"/>
    <p:sldId id="300"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7" d="100"/>
          <a:sy n="77" d="100"/>
        </p:scale>
        <p:origin x="-114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154D386-A74E-48F5-BEC3-D136F88985AE}" type="datetimeFigureOut">
              <a:rPr lang="en-US" smtClean="0"/>
              <a:t>4/14/2016</a:t>
            </a:fld>
            <a:endParaRPr lang="en-US"/>
          </a:p>
        </p:txBody>
      </p:sp>
      <p:sp>
        <p:nvSpPr>
          <p:cNvPr id="8" name="Slide Number Placeholder 7"/>
          <p:cNvSpPr>
            <a:spLocks noGrp="1"/>
          </p:cNvSpPr>
          <p:nvPr>
            <p:ph type="sldNum" sz="quarter" idx="11"/>
          </p:nvPr>
        </p:nvSpPr>
        <p:spPr/>
        <p:txBody>
          <a:bodyPr/>
          <a:lstStyle/>
          <a:p>
            <a:fld id="{88A49A3B-EF6C-429C-94B6-F11A066F1E9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D386-A74E-48F5-BEC3-D136F88985AE}"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54D386-A74E-48F5-BEC3-D136F88985AE}"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154D386-A74E-48F5-BEC3-D136F88985AE}"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4D386-A74E-48F5-BEC3-D136F88985AE}"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49A3B-EF6C-429C-94B6-F11A066F1E9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154D386-A74E-48F5-BEC3-D136F88985AE}"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154D386-A74E-48F5-BEC3-D136F88985AE}"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49A3B-EF6C-429C-94B6-F11A066F1E9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54D386-A74E-48F5-BEC3-D136F88985AE}"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4D386-A74E-48F5-BEC3-D136F88985AE}"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4D386-A74E-48F5-BEC3-D136F88985AE}"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4D386-A74E-48F5-BEC3-D136F88985AE}"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49A3B-EF6C-429C-94B6-F11A066F1E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154D386-A74E-48F5-BEC3-D136F88985AE}" type="datetimeFigureOut">
              <a:rPr lang="en-US" smtClean="0"/>
              <a:t>4/14/2016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8A49A3B-EF6C-429C-94B6-F11A066F1E97}"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jaredknowles.com/" TargetMode="External"/><Relationship Id="rId2" Type="http://schemas.openxmlformats.org/officeDocument/2006/relationships/hyperlink" Target="https://github.com/oreillymedia/open_government"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Perspectives on Working in Government</a:t>
            </a:r>
            <a:endParaRPr lang="en-US" dirty="0"/>
          </a:p>
        </p:txBody>
      </p:sp>
      <p:sp>
        <p:nvSpPr>
          <p:cNvPr id="3" name="Subtitle 2"/>
          <p:cNvSpPr>
            <a:spLocks noGrp="1"/>
          </p:cNvSpPr>
          <p:nvPr>
            <p:ph type="subTitle" idx="1"/>
          </p:nvPr>
        </p:nvSpPr>
        <p:spPr/>
        <p:txBody>
          <a:bodyPr/>
          <a:lstStyle/>
          <a:p>
            <a:r>
              <a:rPr lang="en-US" dirty="0" smtClean="0">
                <a:solidFill>
                  <a:schemeClr val="tx1"/>
                </a:solidFill>
              </a:rPr>
              <a:t>Jared Knowles, Research Analyst at the Wisconsin Department of Public Instruction</a:t>
            </a:r>
            <a:endParaRPr lang="en-US" dirty="0">
              <a:solidFill>
                <a:schemeClr val="tx1"/>
              </a:solidFill>
            </a:endParaRPr>
          </a:p>
        </p:txBody>
      </p:sp>
    </p:spTree>
    <p:extLst>
      <p:ext uri="{BB962C8B-B14F-4D97-AF65-F5344CB8AC3E}">
        <p14:creationId xmlns:p14="http://schemas.microsoft.com/office/powerpoint/2010/main" val="271426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chemeClr val="tx1"/>
                </a:solidFill>
              </a:rPr>
              <a:t>Retention:</a:t>
            </a:r>
            <a:r>
              <a:rPr lang="en-US" dirty="0" smtClean="0">
                <a:solidFill>
                  <a:schemeClr val="tx1"/>
                </a:solidFill>
              </a:rPr>
              <a:t> staff turnover threatens policy/program continuity constantly</a:t>
            </a:r>
          </a:p>
          <a:p>
            <a:r>
              <a:rPr lang="en-US" b="1" dirty="0" smtClean="0">
                <a:solidFill>
                  <a:schemeClr val="tx1"/>
                </a:solidFill>
              </a:rPr>
              <a:t>Careerism:</a:t>
            </a:r>
            <a:r>
              <a:rPr lang="en-US" dirty="0" smtClean="0">
                <a:solidFill>
                  <a:schemeClr val="tx1"/>
                </a:solidFill>
              </a:rPr>
              <a:t> institutional advancement is preferred over other goals</a:t>
            </a:r>
          </a:p>
          <a:p>
            <a:r>
              <a:rPr lang="en-US" b="1" dirty="0" smtClean="0">
                <a:solidFill>
                  <a:schemeClr val="tx1"/>
                </a:solidFill>
              </a:rPr>
              <a:t>Inertia:</a:t>
            </a:r>
            <a:r>
              <a:rPr lang="en-US" dirty="0" smtClean="0">
                <a:solidFill>
                  <a:schemeClr val="tx1"/>
                </a:solidFill>
              </a:rPr>
              <a:t> things aren’t made to move quickly, many programs already in place</a:t>
            </a:r>
          </a:p>
          <a:p>
            <a:r>
              <a:rPr lang="en-US" b="1" dirty="0" smtClean="0">
                <a:solidFill>
                  <a:schemeClr val="tx1"/>
                </a:solidFill>
              </a:rPr>
              <a:t>Red tape:</a:t>
            </a:r>
            <a:r>
              <a:rPr lang="en-US" dirty="0" smtClean="0">
                <a:solidFill>
                  <a:schemeClr val="tx1"/>
                </a:solidFill>
              </a:rPr>
              <a:t> multiple layers of approval are required for many actions</a:t>
            </a:r>
          </a:p>
          <a:p>
            <a:r>
              <a:rPr lang="en-US" b="1" dirty="0" smtClean="0">
                <a:solidFill>
                  <a:schemeClr val="tx1"/>
                </a:solidFill>
              </a:rPr>
              <a:t>Bandwidth:</a:t>
            </a:r>
            <a:r>
              <a:rPr lang="en-US" dirty="0" smtClean="0">
                <a:solidFill>
                  <a:schemeClr val="tx1"/>
                </a:solidFill>
              </a:rPr>
              <a:t> too many parallel tasks, not enough time to process</a:t>
            </a:r>
          </a:p>
          <a:p>
            <a:r>
              <a:rPr lang="en-US" b="1" dirty="0" smtClean="0">
                <a:solidFill>
                  <a:schemeClr val="tx1"/>
                </a:solidFill>
              </a:rPr>
              <a:t>Multiple Masters: </a:t>
            </a:r>
            <a:r>
              <a:rPr lang="en-US" dirty="0" smtClean="0">
                <a:solidFill>
                  <a:schemeClr val="tx1"/>
                </a:solidFill>
              </a:rPr>
              <a:t>serve the will of the public, legislature, and interest groups simultaneously</a:t>
            </a:r>
            <a:endParaRPr lang="en-US" b="1" dirty="0" smtClean="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16197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Meet Them</a:t>
            </a:r>
            <a:endParaRPr lang="en-US" dirty="0"/>
          </a:p>
        </p:txBody>
      </p:sp>
      <p:sp>
        <p:nvSpPr>
          <p:cNvPr id="3" name="Content Placeholder 2"/>
          <p:cNvSpPr>
            <a:spLocks noGrp="1"/>
          </p:cNvSpPr>
          <p:nvPr>
            <p:ph idx="1"/>
          </p:nvPr>
        </p:nvSpPr>
        <p:spPr/>
        <p:txBody>
          <a:bodyPr>
            <a:normAutofit/>
          </a:bodyPr>
          <a:lstStyle/>
          <a:p>
            <a:r>
              <a:rPr lang="en-US" b="1" dirty="0" smtClean="0">
                <a:solidFill>
                  <a:schemeClr val="tx1"/>
                </a:solidFill>
              </a:rPr>
              <a:t>Relationships:</a:t>
            </a:r>
            <a:r>
              <a:rPr lang="en-US" dirty="0" smtClean="0">
                <a:solidFill>
                  <a:schemeClr val="tx1"/>
                </a:solidFill>
              </a:rPr>
              <a:t> building coalitions, working across the agency or across government, networks of resources outside</a:t>
            </a:r>
          </a:p>
          <a:p>
            <a:r>
              <a:rPr lang="en-US" b="1" dirty="0" smtClean="0">
                <a:solidFill>
                  <a:schemeClr val="tx1"/>
                </a:solidFill>
              </a:rPr>
              <a:t>Relationships:</a:t>
            </a:r>
            <a:r>
              <a:rPr lang="en-US" dirty="0" smtClean="0">
                <a:solidFill>
                  <a:schemeClr val="tx1"/>
                </a:solidFill>
              </a:rPr>
              <a:t> intentionally repeated, can’t be repeated enough</a:t>
            </a:r>
          </a:p>
          <a:p>
            <a:r>
              <a:rPr lang="en-US" b="1" dirty="0" smtClean="0">
                <a:solidFill>
                  <a:schemeClr val="tx1"/>
                </a:solidFill>
              </a:rPr>
              <a:t>Reputation: </a:t>
            </a:r>
            <a:r>
              <a:rPr lang="en-US" dirty="0" smtClean="0">
                <a:solidFill>
                  <a:schemeClr val="tx1"/>
                </a:solidFill>
              </a:rPr>
              <a:t>work hard to build a reputation for fairness, accuracy, and timeliness</a:t>
            </a:r>
          </a:p>
          <a:p>
            <a:r>
              <a:rPr lang="en-US" b="1" dirty="0" smtClean="0">
                <a:solidFill>
                  <a:schemeClr val="tx1"/>
                </a:solidFill>
              </a:rPr>
              <a:t>Data: </a:t>
            </a:r>
            <a:r>
              <a:rPr lang="en-US" dirty="0" smtClean="0">
                <a:solidFill>
                  <a:schemeClr val="tx1"/>
                </a:solidFill>
              </a:rPr>
              <a:t>government is awash with data, use it to make your case—find it, assemble it, repeat it </a:t>
            </a:r>
          </a:p>
          <a:p>
            <a:r>
              <a:rPr lang="en-US" b="1" dirty="0" smtClean="0">
                <a:solidFill>
                  <a:schemeClr val="tx1"/>
                </a:solidFill>
              </a:rPr>
              <a:t>Marketing</a:t>
            </a:r>
            <a:r>
              <a:rPr lang="en-US" dirty="0" smtClean="0">
                <a:solidFill>
                  <a:schemeClr val="tx1"/>
                </a:solidFill>
              </a:rPr>
              <a:t>: explaining your ideas and your results so that others advance them</a:t>
            </a:r>
          </a:p>
          <a:p>
            <a:endParaRPr lang="en-US" b="1" dirty="0">
              <a:solidFill>
                <a:schemeClr val="tx1"/>
              </a:solidFill>
            </a:endParaRPr>
          </a:p>
        </p:txBody>
      </p:sp>
    </p:spTree>
    <p:extLst>
      <p:ext uri="{BB962C8B-B14F-4D97-AF65-F5344CB8AC3E}">
        <p14:creationId xmlns:p14="http://schemas.microsoft.com/office/powerpoint/2010/main" val="10740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990600"/>
          </a:xfrm>
        </p:spPr>
        <p:txBody>
          <a:bodyPr/>
          <a:lstStyle/>
          <a:p>
            <a:r>
              <a:rPr lang="en-US" dirty="0" smtClean="0"/>
              <a:t>Retention</a:t>
            </a:r>
            <a:endParaRPr lang="en-US" dirty="0"/>
          </a:p>
        </p:txBody>
      </p:sp>
      <p:pic>
        <p:nvPicPr>
          <p:cNvPr id="11266" name="Picture 2" descr="http://www.corbisimages.com/images/Corbis-42-21103537.jpg?size=67&amp;uid=bb28c958-2927-4c2e-8c38-3aa7caa094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620000" cy="507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123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Retention</a:t>
            </a:r>
            <a:endParaRPr lang="en-US" dirty="0">
              <a:solidFill>
                <a:schemeClr val="tx1"/>
              </a:solidFill>
            </a:endParaRPr>
          </a:p>
          <a:p>
            <a:r>
              <a:rPr lang="en-US" dirty="0" smtClean="0">
                <a:solidFill>
                  <a:schemeClr val="tx1"/>
                </a:solidFill>
              </a:rPr>
              <a:t>Coalitions need to be flexible because good people will leave</a:t>
            </a:r>
          </a:p>
          <a:p>
            <a:r>
              <a:rPr lang="en-US" dirty="0" smtClean="0">
                <a:solidFill>
                  <a:schemeClr val="tx1"/>
                </a:solidFill>
              </a:rPr>
              <a:t>Retirements and turnover create openings for new ideas and rethinking the way things are done</a:t>
            </a:r>
          </a:p>
          <a:p>
            <a:r>
              <a:rPr lang="en-US" dirty="0" smtClean="0">
                <a:solidFill>
                  <a:schemeClr val="tx1"/>
                </a:solidFill>
              </a:rPr>
              <a:t>Keep an open mind!</a:t>
            </a:r>
            <a:endParaRPr lang="en-US" dirty="0">
              <a:solidFill>
                <a:schemeClr val="tx1"/>
              </a:solidFill>
            </a:endParaRPr>
          </a:p>
        </p:txBody>
      </p:sp>
      <p:pic>
        <p:nvPicPr>
          <p:cNvPr id="11266" name="Picture 2" descr="http://www.corbisimages.com/images/Corbis-42-21103537.jpg?size=67&amp;uid=bb28c958-2927-4c2e-8c38-3aa7caa094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2200"/>
            <a:ext cx="4267200" cy="314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9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219200"/>
          </a:xfrm>
        </p:spPr>
        <p:txBody>
          <a:bodyPr/>
          <a:lstStyle/>
          <a:p>
            <a:r>
              <a:rPr lang="en-US" dirty="0" smtClean="0"/>
              <a:t>Careerism</a:t>
            </a:r>
            <a:endParaRPr lang="en-US" dirty="0"/>
          </a:p>
        </p:txBody>
      </p:sp>
      <p:pic>
        <p:nvPicPr>
          <p:cNvPr id="10242" name="Picture 2" descr="http://www.cccme.org.cn/FileServer_Upload/i_supply/2010/6/5/2011010312383610527_12475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791199" cy="482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Careerism</a:t>
            </a:r>
            <a:endParaRPr lang="en-US" dirty="0"/>
          </a:p>
        </p:txBody>
      </p:sp>
      <p:sp>
        <p:nvSpPr>
          <p:cNvPr id="3" name="Content Placeholder 2"/>
          <p:cNvSpPr>
            <a:spLocks noGrp="1"/>
          </p:cNvSpPr>
          <p:nvPr>
            <p:ph sz="half" idx="2"/>
          </p:nvPr>
        </p:nvSpPr>
        <p:spPr/>
        <p:txBody>
          <a:bodyPr>
            <a:normAutofit/>
          </a:bodyPr>
          <a:lstStyle/>
          <a:p>
            <a:pPr marL="0" indent="0">
              <a:buNone/>
            </a:pPr>
            <a:r>
              <a:rPr lang="en-US" sz="2800" b="1" dirty="0" smtClean="0">
                <a:solidFill>
                  <a:schemeClr val="tx1"/>
                </a:solidFill>
              </a:rPr>
              <a:t>Careerism</a:t>
            </a:r>
          </a:p>
          <a:p>
            <a:r>
              <a:rPr lang="en-US" dirty="0" smtClean="0">
                <a:solidFill>
                  <a:schemeClr val="tx1"/>
                </a:solidFill>
              </a:rPr>
              <a:t>Learn about and master institutional incentives</a:t>
            </a:r>
          </a:p>
          <a:p>
            <a:r>
              <a:rPr lang="en-US" dirty="0" smtClean="0">
                <a:solidFill>
                  <a:schemeClr val="tx1"/>
                </a:solidFill>
              </a:rPr>
              <a:t>In a multiple incentive environment, you can build coalitions around alternate goals</a:t>
            </a:r>
          </a:p>
          <a:p>
            <a:r>
              <a:rPr lang="en-US" b="1" dirty="0" smtClean="0">
                <a:solidFill>
                  <a:schemeClr val="tx1"/>
                </a:solidFill>
              </a:rPr>
              <a:t>Find more allies</a:t>
            </a:r>
            <a:endParaRPr lang="en-US" b="1" dirty="0">
              <a:solidFill>
                <a:schemeClr val="tx1"/>
              </a:solidFill>
            </a:endParaRPr>
          </a:p>
        </p:txBody>
      </p:sp>
      <p:pic>
        <p:nvPicPr>
          <p:cNvPr id="10242" name="Picture 2" descr="http://www.cccme.org.cn/FileServer_Upload/i_supply/2010/6/5/2011010312383610527_1247505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133600"/>
            <a:ext cx="4233884"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9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219200"/>
          </a:xfrm>
        </p:spPr>
        <p:txBody>
          <a:bodyPr/>
          <a:lstStyle/>
          <a:p>
            <a:r>
              <a:rPr lang="en-US" dirty="0" smtClean="0"/>
              <a:t>Inertia</a:t>
            </a:r>
            <a:endParaRPr lang="en-US" dirty="0"/>
          </a:p>
        </p:txBody>
      </p:sp>
      <p:pic>
        <p:nvPicPr>
          <p:cNvPr id="9218" name="Picture 2" descr="http://switchboard.nrdc.org/blogs/lwillcox/2010/06/25/Sisyphus_star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486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07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Inertia</a:t>
            </a:r>
            <a:r>
              <a:rPr lang="en-US" sz="2800" dirty="0" smtClean="0">
                <a:solidFill>
                  <a:schemeClr val="tx1"/>
                </a:solidFill>
              </a:rPr>
              <a:t> </a:t>
            </a:r>
            <a:endParaRPr lang="en-US" dirty="0" smtClean="0">
              <a:solidFill>
                <a:schemeClr val="tx1"/>
              </a:solidFill>
            </a:endParaRPr>
          </a:p>
          <a:p>
            <a:r>
              <a:rPr lang="en-US" dirty="0" smtClean="0">
                <a:solidFill>
                  <a:schemeClr val="tx1"/>
                </a:solidFill>
              </a:rPr>
              <a:t>Be prepared to make the case for change many times, many ways</a:t>
            </a:r>
          </a:p>
          <a:p>
            <a:r>
              <a:rPr lang="en-US" dirty="0" smtClean="0">
                <a:solidFill>
                  <a:schemeClr val="tx1"/>
                </a:solidFill>
              </a:rPr>
              <a:t>Build a coalition of like-minded folks with the same goal</a:t>
            </a:r>
          </a:p>
          <a:p>
            <a:r>
              <a:rPr lang="en-US" dirty="0" smtClean="0">
                <a:solidFill>
                  <a:schemeClr val="tx1"/>
                </a:solidFill>
              </a:rPr>
              <a:t>Attach efforts to other programs with momentum</a:t>
            </a:r>
          </a:p>
          <a:p>
            <a:endParaRPr lang="en-US" b="1" dirty="0">
              <a:solidFill>
                <a:schemeClr val="tx1"/>
              </a:solidFill>
            </a:endParaRPr>
          </a:p>
        </p:txBody>
      </p:sp>
      <p:pic>
        <p:nvPicPr>
          <p:cNvPr id="9218" name="Picture 2" descr="http://switchboard.nrdc.org/blogs/lwillcox/2010/06/25/Sisyphus_starw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96" y="1828800"/>
            <a:ext cx="4340225" cy="434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3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Red Tape</a:t>
            </a:r>
            <a:endParaRPr lang="en-US" dirty="0"/>
          </a:p>
        </p:txBody>
      </p:sp>
      <p:pic>
        <p:nvPicPr>
          <p:cNvPr id="8194" name="Picture 2" descr="http://2.bp.blogspot.com/-6a3bw5T27Eo/Th1DaSSCSBI/AAAAAAAAEgQ/ZSaPfkr9KlI/s1600/red+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89881"/>
            <a:ext cx="4800600" cy="4640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634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Tape</a:t>
            </a:r>
            <a:endParaRPr lang="en-US" dirty="0"/>
          </a:p>
        </p:txBody>
      </p:sp>
      <p:sp>
        <p:nvSpPr>
          <p:cNvPr id="3" name="Content Placeholder 2"/>
          <p:cNvSpPr>
            <a:spLocks noGrp="1"/>
          </p:cNvSpPr>
          <p:nvPr>
            <p:ph sz="half" idx="2"/>
          </p:nvPr>
        </p:nvSpPr>
        <p:spPr/>
        <p:txBody>
          <a:bodyPr/>
          <a:lstStyle/>
          <a:p>
            <a:pPr marL="0" indent="0">
              <a:buNone/>
            </a:pPr>
            <a:r>
              <a:rPr lang="en-US" sz="2800" b="1" dirty="0" smtClean="0">
                <a:solidFill>
                  <a:schemeClr val="tx1"/>
                </a:solidFill>
              </a:rPr>
              <a:t>Red Tape</a:t>
            </a:r>
            <a:r>
              <a:rPr lang="en-US" dirty="0" smtClean="0">
                <a:solidFill>
                  <a:schemeClr val="tx1"/>
                </a:solidFill>
              </a:rPr>
              <a:t> </a:t>
            </a:r>
          </a:p>
          <a:p>
            <a:r>
              <a:rPr lang="en-US" dirty="0" smtClean="0">
                <a:solidFill>
                  <a:schemeClr val="tx1"/>
                </a:solidFill>
              </a:rPr>
              <a:t>Find strategic partners for initiatives—management, experts, outside groups with funding</a:t>
            </a:r>
          </a:p>
          <a:p>
            <a:r>
              <a:rPr lang="en-US" dirty="0" smtClean="0">
                <a:solidFill>
                  <a:schemeClr val="tx1"/>
                </a:solidFill>
              </a:rPr>
              <a:t>Don’t take it personally</a:t>
            </a:r>
          </a:p>
          <a:p>
            <a:r>
              <a:rPr lang="en-US" dirty="0" smtClean="0">
                <a:solidFill>
                  <a:schemeClr val="tx1"/>
                </a:solidFill>
              </a:rPr>
              <a:t>Recognize and validate the need for red tape to protect taxpayers</a:t>
            </a:r>
          </a:p>
          <a:p>
            <a:endParaRPr lang="en-US" b="1" dirty="0">
              <a:solidFill>
                <a:schemeClr val="tx1"/>
              </a:solidFill>
            </a:endParaRPr>
          </a:p>
        </p:txBody>
      </p:sp>
      <p:pic>
        <p:nvPicPr>
          <p:cNvPr id="8194" name="Picture 2" descr="http://2.bp.blogspot.com/-6a3bw5T27Eo/Th1DaSSCSBI/AAAAAAAAEgQ/ZSaPfkr9KlI/s1600/red+t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28190"/>
            <a:ext cx="3276600" cy="316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0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Government</a:t>
            </a:r>
            <a:endParaRPr lang="en-US" dirty="0"/>
          </a:p>
        </p:txBody>
      </p:sp>
    </p:spTree>
    <p:extLst>
      <p:ext uri="{BB962C8B-B14F-4D97-AF65-F5344CB8AC3E}">
        <p14:creationId xmlns:p14="http://schemas.microsoft.com/office/powerpoint/2010/main" val="1996656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371600"/>
          </a:xfrm>
        </p:spPr>
        <p:txBody>
          <a:bodyPr/>
          <a:lstStyle/>
          <a:p>
            <a:r>
              <a:rPr lang="en-US" dirty="0" smtClean="0"/>
              <a:t>Bandwidth</a:t>
            </a:r>
            <a:endParaRPr lang="en-US" dirty="0"/>
          </a:p>
        </p:txBody>
      </p:sp>
      <p:pic>
        <p:nvPicPr>
          <p:cNvPr id="7170" name="Picture 2" descr="http://lh5.ggpht.com/abramsv/R2cgzUKUZoI/AAAAAAAABFM/ZlDAC9JKgpk/s640/01_pro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45609"/>
            <a:ext cx="6553200" cy="464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083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Bandwidth</a:t>
            </a:r>
            <a:endParaRPr lang="en-US" dirty="0"/>
          </a:p>
        </p:txBody>
      </p:sp>
      <p:sp>
        <p:nvSpPr>
          <p:cNvPr id="3" name="Content Placeholder 2"/>
          <p:cNvSpPr>
            <a:spLocks noGrp="1"/>
          </p:cNvSpPr>
          <p:nvPr>
            <p:ph sz="half" idx="2"/>
          </p:nvPr>
        </p:nvSpPr>
        <p:spPr>
          <a:xfrm>
            <a:off x="4879075" y="1676400"/>
            <a:ext cx="3807725" cy="4449763"/>
          </a:xfrm>
        </p:spPr>
        <p:txBody>
          <a:bodyPr>
            <a:normAutofit lnSpcReduction="10000"/>
          </a:bodyPr>
          <a:lstStyle/>
          <a:p>
            <a:pPr marL="0" indent="0">
              <a:buNone/>
            </a:pPr>
            <a:r>
              <a:rPr lang="en-US" sz="2800" b="1" dirty="0" smtClean="0">
                <a:solidFill>
                  <a:schemeClr val="tx1"/>
                </a:solidFill>
              </a:rPr>
              <a:t>Bandwidth</a:t>
            </a:r>
          </a:p>
          <a:p>
            <a:r>
              <a:rPr lang="en-US" dirty="0" smtClean="0">
                <a:solidFill>
                  <a:schemeClr val="tx1"/>
                </a:solidFill>
              </a:rPr>
              <a:t> Need broad coalitions of busy folks to move things forward</a:t>
            </a:r>
          </a:p>
          <a:p>
            <a:r>
              <a:rPr lang="en-US" dirty="0" smtClean="0">
                <a:solidFill>
                  <a:schemeClr val="tx1"/>
                </a:solidFill>
              </a:rPr>
              <a:t>Need to improve efficiency in other areas to free up time for innovative projects</a:t>
            </a:r>
          </a:p>
          <a:p>
            <a:r>
              <a:rPr lang="en-US" dirty="0" smtClean="0">
                <a:solidFill>
                  <a:schemeClr val="tx1"/>
                </a:solidFill>
              </a:rPr>
              <a:t>Frank discussions with management</a:t>
            </a:r>
          </a:p>
          <a:p>
            <a:r>
              <a:rPr lang="en-US" dirty="0" smtClean="0">
                <a:solidFill>
                  <a:schemeClr val="tx1"/>
                </a:solidFill>
              </a:rPr>
              <a:t>PARALLELISM</a:t>
            </a:r>
          </a:p>
          <a:p>
            <a:endParaRPr lang="en-US" b="1" dirty="0">
              <a:solidFill>
                <a:schemeClr val="tx1"/>
              </a:solidFill>
            </a:endParaRPr>
          </a:p>
        </p:txBody>
      </p:sp>
      <p:pic>
        <p:nvPicPr>
          <p:cNvPr id="7170" name="Picture 2" descr="http://lh5.ggpht.com/abramsv/R2cgzUKUZoI/AAAAAAAABFM/ZlDAC9JKgpk/s640/01_prob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36" y="2525736"/>
            <a:ext cx="4493525" cy="318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694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lstStyle/>
          <a:p>
            <a:r>
              <a:rPr lang="en-US" dirty="0" smtClean="0"/>
              <a:t>Multiple Masters</a:t>
            </a:r>
            <a:endParaRPr lang="en-US" dirty="0"/>
          </a:p>
        </p:txBody>
      </p:sp>
      <p:pic>
        <p:nvPicPr>
          <p:cNvPr id="6146" name="Picture 2" descr="http://www.verus-co2.com/blog/wp-content/uploads/2010/03/c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199"/>
            <a:ext cx="4973472" cy="497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348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Masters</a:t>
            </a:r>
            <a:endParaRPr lang="en-US" dirty="0"/>
          </a:p>
        </p:txBody>
      </p:sp>
      <p:sp>
        <p:nvSpPr>
          <p:cNvPr id="3" name="Content Placeholder 2"/>
          <p:cNvSpPr>
            <a:spLocks noGrp="1"/>
          </p:cNvSpPr>
          <p:nvPr>
            <p:ph sz="half" idx="2"/>
          </p:nvPr>
        </p:nvSpPr>
        <p:spPr>
          <a:xfrm>
            <a:off x="4495800" y="1600200"/>
            <a:ext cx="4191000" cy="4525963"/>
          </a:xfrm>
        </p:spPr>
        <p:txBody>
          <a:bodyPr>
            <a:normAutofit lnSpcReduction="10000"/>
          </a:bodyPr>
          <a:lstStyle/>
          <a:p>
            <a:pPr marL="0" indent="0">
              <a:buNone/>
            </a:pPr>
            <a:r>
              <a:rPr lang="en-US" sz="2800" b="1" dirty="0" smtClean="0">
                <a:solidFill>
                  <a:schemeClr val="tx1"/>
                </a:solidFill>
              </a:rPr>
              <a:t>Multiple Masters</a:t>
            </a:r>
            <a:r>
              <a:rPr lang="en-US" sz="2800" dirty="0" smtClean="0">
                <a:solidFill>
                  <a:schemeClr val="tx1"/>
                </a:solidFill>
              </a:rPr>
              <a:t> </a:t>
            </a:r>
          </a:p>
          <a:p>
            <a:r>
              <a:rPr lang="en-US" dirty="0" smtClean="0">
                <a:solidFill>
                  <a:schemeClr val="tx1"/>
                </a:solidFill>
              </a:rPr>
              <a:t>Turn from a virtue to a vice when you can—multiple places to promote a project</a:t>
            </a:r>
          </a:p>
          <a:p>
            <a:r>
              <a:rPr lang="en-US" dirty="0" smtClean="0">
                <a:solidFill>
                  <a:schemeClr val="tx1"/>
                </a:solidFill>
              </a:rPr>
              <a:t>Be cautious about expending resources for a given program</a:t>
            </a:r>
          </a:p>
          <a:p>
            <a:r>
              <a:rPr lang="en-US" dirty="0" smtClean="0">
                <a:solidFill>
                  <a:schemeClr val="tx1"/>
                </a:solidFill>
              </a:rPr>
              <a:t>Get clear direction and a promise to support a project from management</a:t>
            </a:r>
            <a:endParaRPr lang="en-US" dirty="0">
              <a:solidFill>
                <a:schemeClr val="tx1"/>
              </a:solidFill>
            </a:endParaRPr>
          </a:p>
        </p:txBody>
      </p:sp>
      <p:pic>
        <p:nvPicPr>
          <p:cNvPr id="6146" name="Picture 2" descr="http://www.verus-co2.com/blog/wp-content/uploads/2010/03/c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80" y="2133599"/>
            <a:ext cx="35052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49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you do it?</a:t>
            </a:r>
            <a:endParaRPr lang="en-US" dirty="0"/>
          </a:p>
        </p:txBody>
      </p:sp>
      <p:sp>
        <p:nvSpPr>
          <p:cNvPr id="5" name="Content Placeholder 4"/>
          <p:cNvSpPr>
            <a:spLocks noGrp="1"/>
          </p:cNvSpPr>
          <p:nvPr>
            <p:ph idx="1"/>
          </p:nvPr>
        </p:nvSpPr>
        <p:spPr/>
        <p:txBody>
          <a:bodyPr/>
          <a:lstStyle/>
          <a:p>
            <a:r>
              <a:rPr lang="en-US" b="1" dirty="0">
                <a:solidFill>
                  <a:schemeClr val="tx1"/>
                </a:solidFill>
              </a:rPr>
              <a:t>All big organizations face these </a:t>
            </a:r>
            <a:r>
              <a:rPr lang="en-US" b="1" dirty="0" smtClean="0">
                <a:solidFill>
                  <a:schemeClr val="tx1"/>
                </a:solidFill>
              </a:rPr>
              <a:t>challenges</a:t>
            </a:r>
          </a:p>
          <a:p>
            <a:r>
              <a:rPr lang="en-US" dirty="0" smtClean="0">
                <a:solidFill>
                  <a:schemeClr val="tx1"/>
                </a:solidFill>
              </a:rPr>
              <a:t>Government work matters—despite rumors of its lack of utility</a:t>
            </a:r>
          </a:p>
          <a:p>
            <a:r>
              <a:rPr lang="en-US" dirty="0" smtClean="0">
                <a:solidFill>
                  <a:schemeClr val="tx1"/>
                </a:solidFill>
              </a:rPr>
              <a:t>Service—government needs talented folks to be better, you could be part of the change</a:t>
            </a:r>
          </a:p>
          <a:p>
            <a:r>
              <a:rPr lang="en-US" dirty="0" smtClean="0">
                <a:solidFill>
                  <a:schemeClr val="tx1"/>
                </a:solidFill>
              </a:rPr>
              <a:t>Perspective—serving multiple masters, working on keeping things running, and understanding how government operations get carried out is humbling!</a:t>
            </a:r>
          </a:p>
          <a:p>
            <a:r>
              <a:rPr lang="en-US" dirty="0" smtClean="0">
                <a:solidFill>
                  <a:schemeClr val="tx1"/>
                </a:solidFill>
              </a:rPr>
              <a:t>Constraint is a challenge of its own—good experience at building coalitions to get things done</a:t>
            </a:r>
            <a:endParaRPr lang="en-US" dirty="0">
              <a:solidFill>
                <a:schemeClr val="tx1"/>
              </a:solidFill>
            </a:endParaRPr>
          </a:p>
        </p:txBody>
      </p:sp>
    </p:spTree>
    <p:extLst>
      <p:ext uri="{BB962C8B-B14F-4D97-AF65-F5344CB8AC3E}">
        <p14:creationId xmlns:p14="http://schemas.microsoft.com/office/powerpoint/2010/main" val="3609408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 the Digital Age</a:t>
            </a:r>
            <a:endParaRPr lang="en-US" dirty="0"/>
          </a:p>
        </p:txBody>
      </p:sp>
      <p:sp>
        <p:nvSpPr>
          <p:cNvPr id="5" name="Content Placeholder 4"/>
          <p:cNvSpPr>
            <a:spLocks noGrp="1"/>
          </p:cNvSpPr>
          <p:nvPr>
            <p:ph idx="1"/>
          </p:nvPr>
        </p:nvSpPr>
        <p:spPr/>
        <p:txBody>
          <a:bodyPr/>
          <a:lstStyle/>
          <a:p>
            <a:r>
              <a:rPr lang="en-US" dirty="0" smtClean="0">
                <a:solidFill>
                  <a:schemeClr val="tx1"/>
                </a:solidFill>
              </a:rPr>
              <a:t>Open source tools—use them</a:t>
            </a:r>
          </a:p>
          <a:p>
            <a:r>
              <a:rPr lang="en-US" dirty="0" smtClean="0">
                <a:solidFill>
                  <a:schemeClr val="tx1"/>
                </a:solidFill>
              </a:rPr>
              <a:t>If </a:t>
            </a:r>
            <a:r>
              <a:rPr lang="en-US" dirty="0" smtClean="0">
                <a:solidFill>
                  <a:schemeClr val="tx1"/>
                </a:solidFill>
              </a:rPr>
              <a:t>you build on quality open-source tools you can share with more organizations, build coalitions across agencies, and draw on the wisdom of the crowd, even when that crowd might not be interested in your policy area!</a:t>
            </a:r>
          </a:p>
          <a:p>
            <a:r>
              <a:rPr lang="en-US" dirty="0" smtClean="0">
                <a:solidFill>
                  <a:schemeClr val="tx1"/>
                </a:solidFill>
              </a:rPr>
              <a:t>Share digitally and take information to where your people are</a:t>
            </a:r>
          </a:p>
          <a:p>
            <a:r>
              <a:rPr lang="en-US" dirty="0" smtClean="0">
                <a:solidFill>
                  <a:schemeClr val="tx1"/>
                </a:solidFill>
              </a:rPr>
              <a:t>Service &gt; compliance – government is competing for brand recognition</a:t>
            </a:r>
            <a:endParaRPr lang="en-US" dirty="0">
              <a:solidFill>
                <a:schemeClr val="tx1"/>
              </a:solidFill>
            </a:endParaRPr>
          </a:p>
        </p:txBody>
      </p:sp>
    </p:spTree>
    <p:extLst>
      <p:ext uri="{BB962C8B-B14F-4D97-AF65-F5344CB8AC3E}">
        <p14:creationId xmlns:p14="http://schemas.microsoft.com/office/powerpoint/2010/main" val="15947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Questions?</a:t>
            </a:r>
            <a:endParaRPr lang="en-US" dirty="0"/>
          </a:p>
        </p:txBody>
      </p:sp>
      <p:pic>
        <p:nvPicPr>
          <p:cNvPr id="8194" name="Picture 2" descr="C:\Users\Jared\Projects\mis-presentation\img\questiond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828800"/>
            <a:ext cx="6858000" cy="461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0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81000"/>
            <a:ext cx="8305800" cy="1143000"/>
          </a:xfrm>
        </p:spPr>
        <p:txBody>
          <a:bodyPr/>
          <a:lstStyle/>
          <a:p>
            <a:r>
              <a:rPr lang="en-US" dirty="0" smtClean="0"/>
              <a:t>Resources</a:t>
            </a:r>
            <a:endParaRPr lang="en-US" dirty="0"/>
          </a:p>
        </p:txBody>
      </p:sp>
      <p:sp>
        <p:nvSpPr>
          <p:cNvPr id="4" name="Content Placeholder 4"/>
          <p:cNvSpPr>
            <a:spLocks noGrp="1"/>
          </p:cNvSpPr>
          <p:nvPr>
            <p:ph idx="4294967295"/>
          </p:nvPr>
        </p:nvSpPr>
        <p:spPr>
          <a:xfrm>
            <a:off x="457200" y="1962151"/>
            <a:ext cx="4953000" cy="4114799"/>
          </a:xfrm>
          <a:prstGeom prst="rect">
            <a:avLst/>
          </a:prstGeom>
        </p:spPr>
        <p:txBody>
          <a:bodyPr/>
          <a:lstStyle/>
          <a:p>
            <a:r>
              <a:rPr lang="en-US" dirty="0" smtClean="0">
                <a:solidFill>
                  <a:schemeClr val="tx1"/>
                </a:solidFill>
              </a:rPr>
              <a:t>James Wilson. Bureaucracy</a:t>
            </a:r>
            <a:endParaRPr lang="en-US" sz="2000" dirty="0" smtClean="0">
              <a:solidFill>
                <a:schemeClr val="tx1"/>
              </a:solidFill>
            </a:endParaRPr>
          </a:p>
          <a:p>
            <a:r>
              <a:rPr lang="en-US" dirty="0">
                <a:solidFill>
                  <a:schemeClr val="tx1"/>
                </a:solidFill>
              </a:rPr>
              <a:t>Open Government: Collaboration, Transparency, and Participation in </a:t>
            </a:r>
            <a:r>
              <a:rPr lang="en-US" dirty="0" smtClean="0">
                <a:solidFill>
                  <a:schemeClr val="tx1"/>
                </a:solidFill>
              </a:rPr>
              <a:t>Practice. </a:t>
            </a:r>
            <a:r>
              <a:rPr lang="en-US" dirty="0">
                <a:solidFill>
                  <a:schemeClr val="tx1"/>
                </a:solidFill>
              </a:rPr>
              <a:t>O’Reilly Media </a:t>
            </a:r>
            <a:r>
              <a:rPr lang="en-US" dirty="0" smtClean="0">
                <a:solidFill>
                  <a:schemeClr val="tx1"/>
                </a:solidFill>
              </a:rPr>
              <a:t>(FREE: </a:t>
            </a:r>
            <a:r>
              <a:rPr lang="en-US" dirty="0" smtClean="0">
                <a:hlinkClick r:id="rId2"/>
              </a:rPr>
              <a:t>https://github.com/oreillymedia/open_government</a:t>
            </a:r>
            <a:r>
              <a:rPr lang="en-US" dirty="0" smtClean="0"/>
              <a:t>)</a:t>
            </a:r>
          </a:p>
          <a:p>
            <a:r>
              <a:rPr lang="en-US" dirty="0" smtClean="0">
                <a:solidFill>
                  <a:schemeClr val="tx1"/>
                </a:solidFill>
              </a:rPr>
              <a:t>Learn more: </a:t>
            </a:r>
            <a:r>
              <a:rPr lang="en-US" dirty="0" smtClean="0">
                <a:solidFill>
                  <a:schemeClr val="tx1"/>
                </a:solidFill>
                <a:hlinkClick r:id="rId3"/>
              </a:rPr>
              <a:t>www.jaredknowles.com</a:t>
            </a:r>
            <a:endParaRPr lang="en-US" dirty="0" smtClean="0">
              <a:solidFill>
                <a:schemeClr val="tx1"/>
              </a:solidFill>
            </a:endParaRPr>
          </a:p>
          <a:p>
            <a:r>
              <a:rPr lang="en-US" dirty="0" smtClean="0">
                <a:solidFill>
                  <a:schemeClr val="tx1"/>
                </a:solidFill>
              </a:rPr>
              <a:t>@</a:t>
            </a:r>
            <a:r>
              <a:rPr lang="en-US" dirty="0" err="1" smtClean="0">
                <a:solidFill>
                  <a:schemeClr val="tx1"/>
                </a:solidFill>
              </a:rPr>
              <a:t>jknowles</a:t>
            </a:r>
            <a:endParaRPr lang="en-US" dirty="0" smtClean="0">
              <a:solidFill>
                <a:schemeClr val="tx1"/>
              </a:solidFill>
            </a:endParaRPr>
          </a:p>
          <a:p>
            <a:endParaRPr lang="en-US" dirty="0">
              <a:solidFill>
                <a:schemeClr val="tx1"/>
              </a:solidFill>
            </a:endParaRPr>
          </a:p>
        </p:txBody>
      </p:sp>
      <p:pic>
        <p:nvPicPr>
          <p:cNvPr id="1026" name="Picture 2" descr="http://techliberation.com/wp-content/uploads/2010/06/Open-Government-book-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28800"/>
            <a:ext cx="3245699" cy="424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83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matters?</a:t>
            </a:r>
            <a:endParaRPr lang="en-US" dirty="0"/>
          </a:p>
        </p:txBody>
      </p:sp>
      <p:sp>
        <p:nvSpPr>
          <p:cNvPr id="5" name="Content Placeholder 4"/>
          <p:cNvSpPr>
            <a:spLocks noGrp="1"/>
          </p:cNvSpPr>
          <p:nvPr>
            <p:ph idx="1"/>
          </p:nvPr>
        </p:nvSpPr>
        <p:spPr/>
        <p:txBody>
          <a:bodyPr/>
          <a:lstStyle/>
          <a:p>
            <a:r>
              <a:rPr lang="en-US" dirty="0" smtClean="0">
                <a:solidFill>
                  <a:schemeClr val="tx1"/>
                </a:solidFill>
              </a:rPr>
              <a:t>Working with others is key to success in government—proprietary tools limit your options</a:t>
            </a:r>
          </a:p>
          <a:p>
            <a:pPr lvl="1"/>
            <a:r>
              <a:rPr lang="en-US" sz="2000" dirty="0" smtClean="0">
                <a:solidFill>
                  <a:schemeClr val="tx1"/>
                </a:solidFill>
              </a:rPr>
              <a:t>Though, standard tools are perfectly OK!</a:t>
            </a:r>
          </a:p>
          <a:p>
            <a:r>
              <a:rPr lang="en-US" dirty="0" smtClean="0">
                <a:solidFill>
                  <a:schemeClr val="tx1"/>
                </a:solidFill>
              </a:rPr>
              <a:t>Being able to share things on the Web is a pervasive concern of all organizations, web tools work well with open-source tools</a:t>
            </a:r>
          </a:p>
          <a:p>
            <a:r>
              <a:rPr lang="en-US" dirty="0" smtClean="0">
                <a:solidFill>
                  <a:schemeClr val="tx1"/>
                </a:solidFill>
              </a:rPr>
              <a:t>Many tasks require immense flexibility—something open source tools give you</a:t>
            </a:r>
          </a:p>
          <a:p>
            <a:r>
              <a:rPr lang="en-US" dirty="0" smtClean="0">
                <a:solidFill>
                  <a:schemeClr val="tx1"/>
                </a:solidFill>
              </a:rPr>
              <a:t>Responsiveness, openness, and flexibility</a:t>
            </a:r>
          </a:p>
          <a:p>
            <a:endParaRPr lang="en-US" dirty="0">
              <a:solidFill>
                <a:schemeClr val="tx1"/>
              </a:solidFill>
            </a:endParaRPr>
          </a:p>
        </p:txBody>
      </p:sp>
    </p:spTree>
    <p:extLst>
      <p:ext uri="{BB962C8B-B14F-4D97-AF65-F5344CB8AC3E}">
        <p14:creationId xmlns:p14="http://schemas.microsoft.com/office/powerpoint/2010/main" val="277533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some of this…</a:t>
            </a:r>
            <a:endParaRPr lang="en-US" dirty="0"/>
          </a:p>
        </p:txBody>
      </p:sp>
      <p:pic>
        <p:nvPicPr>
          <p:cNvPr id="9218" name="Picture 2" descr="C:\Users\Jared\Projects\mis-presentation\img\paper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84" y="1752600"/>
            <a:ext cx="4343400" cy="409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0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this….</a:t>
            </a:r>
            <a:endParaRPr lang="en-US" dirty="0"/>
          </a:p>
        </p:txBody>
      </p:sp>
      <p:pic>
        <p:nvPicPr>
          <p:cNvPr id="10242" name="Picture 2" descr="C:\Users\Jared\Projects\mis-presentation\img\frust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167" y="1872018"/>
            <a:ext cx="6547449"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24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days like this….</a:t>
            </a:r>
            <a:endParaRPr lang="en-US" dirty="0"/>
          </a:p>
        </p:txBody>
      </p:sp>
      <p:pic>
        <p:nvPicPr>
          <p:cNvPr id="11266" name="Picture 2" descr="C:\Users\Jared\Projects\mis-presentation\img\jen1.jpg"/>
          <p:cNvPicPr>
            <a:picLocks noChangeAspect="1" noChangeArrowheads="1"/>
          </p:cNvPicPr>
          <p:nvPr/>
        </p:nvPicPr>
        <p:blipFill rotWithShape="1">
          <a:blip r:embed="rId2">
            <a:extLst>
              <a:ext uri="{28A0092B-C50C-407E-A947-70E740481C1C}">
                <a14:useLocalDpi xmlns:a14="http://schemas.microsoft.com/office/drawing/2010/main" val="0"/>
              </a:ext>
            </a:extLst>
          </a:blip>
          <a:srcRect t="17231"/>
          <a:stretch/>
        </p:blipFill>
        <p:spPr bwMode="auto">
          <a:xfrm>
            <a:off x="1981200" y="1828800"/>
            <a:ext cx="5524501" cy="457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1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government did this…</a:t>
            </a:r>
            <a:endParaRPr lang="en-US" dirty="0"/>
          </a:p>
        </p:txBody>
      </p:sp>
      <p:pic>
        <p:nvPicPr>
          <p:cNvPr id="12292" name="Picture 4" descr="http://history.nasa.gov/ap11ann/kippsphotos/5931.jpg"/>
          <p:cNvPicPr>
            <a:picLocks noChangeAspect="1" noChangeArrowheads="1"/>
          </p:cNvPicPr>
          <p:nvPr/>
        </p:nvPicPr>
        <p:blipFill rotWithShape="1">
          <a:blip r:embed="rId2">
            <a:extLst>
              <a:ext uri="{28A0092B-C50C-407E-A947-70E740481C1C}">
                <a14:useLocalDpi xmlns:a14="http://schemas.microsoft.com/office/drawing/2010/main" val="0"/>
              </a:ext>
            </a:extLst>
          </a:blip>
          <a:srcRect b="14462"/>
          <a:stretch/>
        </p:blipFill>
        <p:spPr bwMode="auto">
          <a:xfrm>
            <a:off x="820003" y="1676400"/>
            <a:ext cx="7620000" cy="47744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33551">
            <a:off x="5417023" y="2551213"/>
            <a:ext cx="3505200" cy="584775"/>
          </a:xfrm>
          <a:prstGeom prst="rect">
            <a:avLst/>
          </a:prstGeom>
          <a:noFill/>
        </p:spPr>
        <p:txBody>
          <a:bodyPr wrap="square" rtlCol="0">
            <a:spAutoFit/>
          </a:bodyPr>
          <a:lstStyle/>
          <a:p>
            <a:r>
              <a:rPr lang="en-US" sz="3200" b="1" dirty="0" smtClean="0">
                <a:solidFill>
                  <a:srgbClr val="FF0000"/>
                </a:solidFill>
              </a:rPr>
              <a:t>ALLEGEDLY </a:t>
            </a:r>
            <a:r>
              <a:rPr lang="en-US" sz="3200" b="1" dirty="0" smtClean="0">
                <a:solidFill>
                  <a:srgbClr val="FF0000"/>
                </a:solidFill>
                <a:sym typeface="Wingdings" pitchFamily="2" charset="2"/>
              </a:rPr>
              <a:t></a:t>
            </a:r>
            <a:endParaRPr lang="en-US" sz="3200" b="1" dirty="0">
              <a:solidFill>
                <a:srgbClr val="FF0000"/>
              </a:solidFill>
            </a:endParaRPr>
          </a:p>
        </p:txBody>
      </p:sp>
    </p:spTree>
    <p:extLst>
      <p:ext uri="{BB962C8B-B14F-4D97-AF65-F5344CB8AC3E}">
        <p14:creationId xmlns:p14="http://schemas.microsoft.com/office/powerpoint/2010/main" val="38666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This Book</a:t>
            </a:r>
            <a:endParaRPr lang="en-US" dirty="0"/>
          </a:p>
        </p:txBody>
      </p:sp>
      <p:sp>
        <p:nvSpPr>
          <p:cNvPr id="3" name="Content Placeholder 2"/>
          <p:cNvSpPr>
            <a:spLocks noGrp="1"/>
          </p:cNvSpPr>
          <p:nvPr>
            <p:ph sz="half" idx="2"/>
          </p:nvPr>
        </p:nvSpPr>
        <p:spPr/>
        <p:txBody>
          <a:bodyPr>
            <a:normAutofit/>
          </a:bodyPr>
          <a:lstStyle/>
          <a:p>
            <a:r>
              <a:rPr lang="en-US" dirty="0" smtClean="0">
                <a:solidFill>
                  <a:schemeClr val="tx1"/>
                </a:solidFill>
              </a:rPr>
              <a:t>Why government is different than the private sector, and why that explains everything</a:t>
            </a:r>
          </a:p>
          <a:p>
            <a:r>
              <a:rPr lang="en-US" dirty="0" smtClean="0">
                <a:solidFill>
                  <a:schemeClr val="tx1"/>
                </a:solidFill>
              </a:rPr>
              <a:t>Explains difficulties, challenges, and the benefits of the bureaucracy</a:t>
            </a:r>
            <a:endParaRPr lang="en-US" dirty="0">
              <a:solidFill>
                <a:schemeClr val="tx1"/>
              </a:solidFill>
            </a:endParaRPr>
          </a:p>
        </p:txBody>
      </p:sp>
      <p:pic>
        <p:nvPicPr>
          <p:cNvPr id="4098" name="Picture 2" descr="C:\Users\Jared\Desktop\6291038-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048687" cy="4589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98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In A Bureaucracy</a:t>
            </a:r>
            <a:endParaRPr lang="en-US" dirty="0"/>
          </a:p>
        </p:txBody>
      </p:sp>
      <p:sp>
        <p:nvSpPr>
          <p:cNvPr id="3" name="Content Placeholder 2"/>
          <p:cNvSpPr>
            <a:spLocks noGrp="1"/>
          </p:cNvSpPr>
          <p:nvPr>
            <p:ph idx="1"/>
          </p:nvPr>
        </p:nvSpPr>
        <p:spPr/>
        <p:txBody>
          <a:bodyPr/>
          <a:lstStyle/>
          <a:p>
            <a:r>
              <a:rPr lang="en-US" dirty="0">
                <a:solidFill>
                  <a:schemeClr val="tx1"/>
                </a:solidFill>
              </a:rPr>
              <a:t>“Many, if not most, of the difficulties we experience in dealing with government agencies arise from the agencies being part of a </a:t>
            </a:r>
            <a:r>
              <a:rPr lang="en-US" i="1" dirty="0">
                <a:solidFill>
                  <a:schemeClr val="tx1"/>
                </a:solidFill>
              </a:rPr>
              <a:t>fragmented</a:t>
            </a:r>
            <a:r>
              <a:rPr lang="en-US" dirty="0">
                <a:solidFill>
                  <a:schemeClr val="tx1"/>
                </a:solidFill>
              </a:rPr>
              <a:t> and </a:t>
            </a:r>
            <a:r>
              <a:rPr lang="en-US" i="1" dirty="0">
                <a:solidFill>
                  <a:schemeClr val="tx1"/>
                </a:solidFill>
              </a:rPr>
              <a:t>open</a:t>
            </a:r>
            <a:r>
              <a:rPr lang="en-US" dirty="0">
                <a:solidFill>
                  <a:schemeClr val="tx1"/>
                </a:solidFill>
              </a:rPr>
              <a:t> political system…The central feature of the American constitutional system—the separation of powers—exacerbates many of these problems. The governments of the US were </a:t>
            </a:r>
            <a:r>
              <a:rPr lang="en-US" b="1" dirty="0">
                <a:solidFill>
                  <a:schemeClr val="tx1"/>
                </a:solidFill>
              </a:rPr>
              <a:t>not designed</a:t>
            </a:r>
            <a:r>
              <a:rPr lang="en-US" dirty="0">
                <a:solidFill>
                  <a:schemeClr val="tx1"/>
                </a:solidFill>
              </a:rPr>
              <a:t> to be efficient or powerful, but to </a:t>
            </a:r>
            <a:r>
              <a:rPr lang="en-US" b="1" dirty="0">
                <a:solidFill>
                  <a:schemeClr val="tx1"/>
                </a:solidFill>
              </a:rPr>
              <a:t>be tolerable and malleable</a:t>
            </a:r>
            <a:r>
              <a:rPr lang="en-US" dirty="0">
                <a:solidFill>
                  <a:schemeClr val="tx1"/>
                </a:solidFill>
              </a:rPr>
              <a:t>. Those who designed these arrangements always assumed that the federal government would exercise few and limited powers.” </a:t>
            </a:r>
          </a:p>
        </p:txBody>
      </p:sp>
    </p:spTree>
    <p:extLst>
      <p:ext uri="{BB962C8B-B14F-4D97-AF65-F5344CB8AC3E}">
        <p14:creationId xmlns:p14="http://schemas.microsoft.com/office/powerpoint/2010/main" val="306954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a:t>
            </a:r>
            <a:endParaRPr lang="en-US" dirty="0"/>
          </a:p>
        </p:txBody>
      </p:sp>
      <p:sp>
        <p:nvSpPr>
          <p:cNvPr id="3" name="Content Placeholder 2"/>
          <p:cNvSpPr>
            <a:spLocks noGrp="1"/>
          </p:cNvSpPr>
          <p:nvPr>
            <p:ph idx="1"/>
          </p:nvPr>
        </p:nvSpPr>
        <p:spPr/>
        <p:txBody>
          <a:bodyPr/>
          <a:lstStyle/>
          <a:p>
            <a:r>
              <a:rPr lang="en-US" dirty="0">
                <a:solidFill>
                  <a:schemeClr val="tx1"/>
                </a:solidFill>
              </a:rPr>
              <a:t>“The problem with government is that government can’t say, ‘yes’ … there is nobody in government that can do that. There are fifteen or twenty people who have to agree. </a:t>
            </a:r>
            <a:r>
              <a:rPr lang="en-US" u="sng" dirty="0">
                <a:solidFill>
                  <a:schemeClr val="tx1"/>
                </a:solidFill>
              </a:rPr>
              <a:t>Government has to be slower</a:t>
            </a:r>
            <a:r>
              <a:rPr lang="en-US" dirty="0">
                <a:solidFill>
                  <a:schemeClr val="tx1"/>
                </a:solidFill>
              </a:rPr>
              <a:t>. It has to safeguard the process. “ p. 317</a:t>
            </a:r>
          </a:p>
          <a:p>
            <a:endParaRPr lang="en-US" dirty="0" smtClean="0"/>
          </a:p>
          <a:p>
            <a:r>
              <a:rPr lang="en-US" dirty="0" smtClean="0">
                <a:solidFill>
                  <a:schemeClr val="tx1"/>
                </a:solidFill>
              </a:rPr>
              <a:t>“The economic definition of efficiency assumes there is only one valued output… But </a:t>
            </a:r>
            <a:r>
              <a:rPr lang="en-US" u="sng" dirty="0" smtClean="0">
                <a:solidFill>
                  <a:schemeClr val="tx1"/>
                </a:solidFill>
              </a:rPr>
              <a:t>government has many valued outputs</a:t>
            </a:r>
            <a:r>
              <a:rPr lang="en-US" dirty="0" smtClean="0">
                <a:solidFill>
                  <a:schemeClr val="tx1"/>
                </a:solidFill>
              </a:rPr>
              <a:t>, including a reputation for integrity, the confidence of the people, and the support of important interest groups.” p. 317</a:t>
            </a:r>
            <a:endParaRPr lang="en-US" dirty="0">
              <a:solidFill>
                <a:schemeClr val="tx1"/>
              </a:solidFill>
            </a:endParaRPr>
          </a:p>
        </p:txBody>
      </p:sp>
    </p:spTree>
    <p:extLst>
      <p:ext uri="{BB962C8B-B14F-4D97-AF65-F5344CB8AC3E}">
        <p14:creationId xmlns:p14="http://schemas.microsoft.com/office/powerpoint/2010/main" val="10054087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607</TotalTime>
  <Words>846</Words>
  <Application>Microsoft Office PowerPoint</Application>
  <PresentationFormat>On-screen Show (4:3)</PresentationFormat>
  <Paragraphs>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Perspectives on Working in Government</vt:lpstr>
      <vt:lpstr>Working in Government</vt:lpstr>
      <vt:lpstr>There is some of this…</vt:lpstr>
      <vt:lpstr>And this….</vt:lpstr>
      <vt:lpstr>And days like this….</vt:lpstr>
      <vt:lpstr>But, government did this…</vt:lpstr>
      <vt:lpstr>Read This Book</vt:lpstr>
      <vt:lpstr>Working In A Bureaucracy</vt:lpstr>
      <vt:lpstr>Efficiency</vt:lpstr>
      <vt:lpstr>Challenges</vt:lpstr>
      <vt:lpstr>Tools to Meet Them</vt:lpstr>
      <vt:lpstr>Retention</vt:lpstr>
      <vt:lpstr>Retention</vt:lpstr>
      <vt:lpstr>Careerism</vt:lpstr>
      <vt:lpstr>Careerism</vt:lpstr>
      <vt:lpstr>Inertia</vt:lpstr>
      <vt:lpstr>Inertia</vt:lpstr>
      <vt:lpstr>Red Tape</vt:lpstr>
      <vt:lpstr>Red Tape</vt:lpstr>
      <vt:lpstr>Bandwidth</vt:lpstr>
      <vt:lpstr>Bandwidth</vt:lpstr>
      <vt:lpstr>Multiple Masters</vt:lpstr>
      <vt:lpstr>Multiple Masters</vt:lpstr>
      <vt:lpstr>Why should you do it?</vt:lpstr>
      <vt:lpstr>Government in the Digital Age</vt:lpstr>
      <vt:lpstr>Questions?</vt:lpstr>
      <vt:lpstr>Resources</vt:lpstr>
      <vt:lpstr>Why it matters?</vt:lpstr>
    </vt:vector>
  </TitlesOfParts>
  <Company>JEK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Working in Government</dc:title>
  <dc:creator>Jared Knowles</dc:creator>
  <cp:lastModifiedBy>Jared Knowles</cp:lastModifiedBy>
  <cp:revision>35</cp:revision>
  <dcterms:created xsi:type="dcterms:W3CDTF">2012-11-09T20:44:17Z</dcterms:created>
  <dcterms:modified xsi:type="dcterms:W3CDTF">2016-04-15T04:48:18Z</dcterms:modified>
</cp:coreProperties>
</file>